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3" r:id="rId2"/>
    <p:sldId id="266" r:id="rId3"/>
    <p:sldId id="267" r:id="rId4"/>
    <p:sldId id="268" r:id="rId5"/>
    <p:sldId id="279" r:id="rId6"/>
    <p:sldId id="280" r:id="rId7"/>
    <p:sldId id="291" r:id="rId8"/>
    <p:sldId id="292" r:id="rId9"/>
    <p:sldId id="258" r:id="rId10"/>
    <p:sldId id="257" r:id="rId11"/>
    <p:sldId id="259" r:id="rId12"/>
    <p:sldId id="262" r:id="rId13"/>
    <p:sldId id="261" r:id="rId14"/>
    <p:sldId id="26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67" d="100"/>
          <a:sy n="67" d="100"/>
        </p:scale>
        <p:origin x="6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EF2CBDF-DE05-46E1-99F8-B2BF6C4632D1}"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6B8C0-1100-4A4A-91DF-2589C614CE94}"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EF2CBDF-DE05-46E1-99F8-B2BF6C4632D1}"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6B8C0-1100-4A4A-91DF-2589C614CE9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EF2CBDF-DE05-46E1-99F8-B2BF6C4632D1}"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6B8C0-1100-4A4A-91DF-2589C614CE94}"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47955"/>
            <a:ext cx="10515600" cy="647065"/>
          </a:xfrm>
        </p:spPr>
        <p:txBody>
          <a:bodyPr/>
          <a:lstStyle>
            <a:lvl1pPr>
              <a:defRPr b="1"/>
            </a:lvl1pPr>
          </a:lstStyle>
          <a:p>
            <a:r>
              <a:rPr lang="en-US"/>
              <a:t>Click to edit Master title style</a:t>
            </a:r>
            <a:endParaRPr lang="en-IN"/>
          </a:p>
        </p:txBody>
      </p:sp>
      <p:sp>
        <p:nvSpPr>
          <p:cNvPr id="3" name="Content Placeholder 2"/>
          <p:cNvSpPr>
            <a:spLocks noGrp="1"/>
          </p:cNvSpPr>
          <p:nvPr>
            <p:ph idx="1"/>
          </p:nvPr>
        </p:nvSpPr>
        <p:spPr>
          <a:xfrm>
            <a:off x="838200" y="951230"/>
            <a:ext cx="10515600" cy="5226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0" y="6492875"/>
            <a:ext cx="799465" cy="365125"/>
          </a:xfrm>
        </p:spPr>
        <p:txBody>
          <a:bodyPr/>
          <a:lstStyle/>
          <a:p>
            <a:fld id="{DEF2CBDF-DE05-46E1-99F8-B2BF6C4632D1}"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1684635" y="6492875"/>
            <a:ext cx="507365" cy="365125"/>
          </a:xfrm>
        </p:spPr>
        <p:txBody>
          <a:bodyPr/>
          <a:lstStyle/>
          <a:p>
            <a:fld id="{D386B8C0-1100-4A4A-91DF-2589C614CE94}" type="slidenum">
              <a:rPr lang="en-IN" smtClean="0"/>
              <a:t>‹#›</a:t>
            </a:fld>
            <a:endParaRPr lang="en-IN"/>
          </a:p>
        </p:txBody>
      </p:sp>
      <p:sp>
        <p:nvSpPr>
          <p:cNvPr id="7" name="Minus 6"/>
          <p:cNvSpPr/>
          <p:nvPr userDrawn="1"/>
        </p:nvSpPr>
        <p:spPr>
          <a:xfrm>
            <a:off x="-709930" y="677545"/>
            <a:ext cx="13658215" cy="273685"/>
          </a:xfrm>
          <a:prstGeom prst="mathMinus">
            <a:avLst/>
          </a:prstGeom>
          <a:gradFill>
            <a:gsLst>
              <a:gs pos="0">
                <a:srgbClr val="14CD68"/>
              </a:gs>
              <a:gs pos="100000">
                <a:srgbClr val="035C7D"/>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stretch>
            <a:fillRect/>
          </a:stretch>
        </p:blipFill>
        <p:spPr>
          <a:xfrm>
            <a:off x="11200130" y="0"/>
            <a:ext cx="991870" cy="9512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F2CBDF-DE05-46E1-99F8-B2BF6C4632D1}"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86B8C0-1100-4A4A-91DF-2589C614CE94}"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EF2CBDF-DE05-46E1-99F8-B2BF6C4632D1}" type="datetimeFigureOut">
              <a:rPr lang="en-IN" smtClean="0"/>
              <a:t>08-08-2023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86B8C0-1100-4A4A-91DF-2589C614CE94}"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EF2CBDF-DE05-46E1-99F8-B2BF6C4632D1}" type="datetimeFigureOut">
              <a:rPr lang="en-IN" smtClean="0"/>
              <a:t>08-08-2023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86B8C0-1100-4A4A-91DF-2589C614CE94}"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EF2CBDF-DE05-46E1-99F8-B2BF6C4632D1}" type="datetimeFigureOut">
              <a:rPr lang="en-IN" smtClean="0"/>
              <a:t>08-08-2023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86B8C0-1100-4A4A-91DF-2589C614CE94}"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F2CBDF-DE05-46E1-99F8-B2BF6C4632D1}" type="datetimeFigureOut">
              <a:rPr lang="en-IN" smtClean="0"/>
              <a:t>08-08-2023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86B8C0-1100-4A4A-91DF-2589C614CE9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F2CBDF-DE05-46E1-99F8-B2BF6C4632D1}" type="datetimeFigureOut">
              <a:rPr lang="en-IN" smtClean="0"/>
              <a:t>08-08-2023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86B8C0-1100-4A4A-91DF-2589C614CE9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F2CBDF-DE05-46E1-99F8-B2BF6C4632D1}" type="datetimeFigureOut">
              <a:rPr lang="en-IN" smtClean="0"/>
              <a:t>08-08-2023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86B8C0-1100-4A4A-91DF-2589C614CE94}"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F2CBDF-DE05-46E1-99F8-B2BF6C4632D1}" type="datetimeFigureOut">
              <a:rPr lang="en-IN" smtClean="0"/>
              <a:t>08-08-2023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86B8C0-1100-4A4A-91DF-2589C614CE94}"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76655" y="1413510"/>
            <a:ext cx="10515600" cy="1108075"/>
          </a:xfrm>
        </p:spPr>
        <p:txBody>
          <a:bodyPr/>
          <a:lstStyle/>
          <a:p>
            <a:r>
              <a:rPr lang="en-US" sz="4800" b="1"/>
              <a:t>Familiarization with DC and AC sources</a:t>
            </a:r>
          </a:p>
        </p:txBody>
      </p:sp>
      <p:sp>
        <p:nvSpPr>
          <p:cNvPr id="5" name="Text Placeholder 4"/>
          <p:cNvSpPr>
            <a:spLocks noGrp="1"/>
          </p:cNvSpPr>
          <p:nvPr>
            <p:ph type="body" idx="1"/>
          </p:nvPr>
        </p:nvSpPr>
        <p:spPr>
          <a:xfrm>
            <a:off x="9540875" y="5271770"/>
            <a:ext cx="2368550" cy="1288415"/>
          </a:xfrm>
        </p:spPr>
        <p:txBody>
          <a:bodyPr/>
          <a:lstStyle/>
          <a:p>
            <a:r>
              <a:rPr lang="en-GB" altLang="en-US" sz="1800" b="1">
                <a:solidFill>
                  <a:schemeClr val="tx1"/>
                </a:solidFill>
              </a:rPr>
              <a:t>Prepared by:-</a:t>
            </a:r>
          </a:p>
          <a:p>
            <a:pPr lvl="0">
              <a:lnSpc>
                <a:spcPct val="35000"/>
              </a:lnSpc>
              <a:spcBef>
                <a:spcPts val="1000"/>
              </a:spcBef>
              <a:spcAft>
                <a:spcPts val="0"/>
              </a:spcAft>
            </a:pPr>
            <a:r>
              <a:rPr lang="en-GB" altLang="en-US" sz="1400">
                <a:solidFill>
                  <a:schemeClr val="tx1"/>
                </a:solidFill>
              </a:rPr>
              <a:t>Md Asif Khan</a:t>
            </a:r>
          </a:p>
          <a:p>
            <a:pPr lvl="0">
              <a:lnSpc>
                <a:spcPct val="35000"/>
              </a:lnSpc>
              <a:spcBef>
                <a:spcPts val="1000"/>
              </a:spcBef>
              <a:spcAft>
                <a:spcPts val="0"/>
              </a:spcAft>
            </a:pPr>
            <a:r>
              <a:rPr lang="en-GB" altLang="en-US" sz="1400">
                <a:solidFill>
                  <a:schemeClr val="tx1"/>
                </a:solidFill>
              </a:rPr>
              <a:t>Dayarnab Baidya</a:t>
            </a:r>
          </a:p>
          <a:p>
            <a:pPr lvl="0">
              <a:lnSpc>
                <a:spcPct val="35000"/>
              </a:lnSpc>
              <a:spcBef>
                <a:spcPts val="1000"/>
              </a:spcBef>
              <a:spcAft>
                <a:spcPts val="0"/>
              </a:spcAft>
            </a:pPr>
            <a:r>
              <a:rPr lang="en-GB" altLang="en-US" sz="1400">
                <a:solidFill>
                  <a:schemeClr val="tx1"/>
                </a:solidFill>
              </a:rPr>
              <a:t>Ariba Siddiqui</a:t>
            </a:r>
          </a:p>
        </p:txBody>
      </p:sp>
      <p:pic>
        <p:nvPicPr>
          <p:cNvPr id="6" name="Picture 5"/>
          <p:cNvPicPr>
            <a:picLocks noChangeAspect="1"/>
          </p:cNvPicPr>
          <p:nvPr/>
        </p:nvPicPr>
        <p:blipFill>
          <a:blip r:embed="rId2"/>
          <a:stretch>
            <a:fillRect/>
          </a:stretch>
        </p:blipFill>
        <p:spPr>
          <a:xfrm>
            <a:off x="5491480" y="3184525"/>
            <a:ext cx="1649730" cy="1485900"/>
          </a:xfrm>
          <a:prstGeom prst="rect">
            <a:avLst/>
          </a:prstGeom>
        </p:spPr>
      </p:pic>
      <p:sp>
        <p:nvSpPr>
          <p:cNvPr id="7" name="Text Box 6"/>
          <p:cNvSpPr txBox="1"/>
          <p:nvPr/>
        </p:nvSpPr>
        <p:spPr>
          <a:xfrm>
            <a:off x="714375" y="5271770"/>
            <a:ext cx="3180715" cy="1014730"/>
          </a:xfrm>
          <a:prstGeom prst="rect">
            <a:avLst/>
          </a:prstGeom>
          <a:noFill/>
        </p:spPr>
        <p:txBody>
          <a:bodyPr wrap="square" rtlCol="0">
            <a:spAutoFit/>
          </a:bodyPr>
          <a:lstStyle/>
          <a:p>
            <a:r>
              <a:rPr lang="en-GB" altLang="en-US" b="1"/>
              <a:t>Supervised By-</a:t>
            </a:r>
          </a:p>
          <a:p>
            <a:r>
              <a:rPr lang="en-GB" altLang="en-US" sz="1400"/>
              <a:t>Dr. Pydi Ganga and Dr. Sujit</a:t>
            </a:r>
          </a:p>
          <a:p>
            <a:r>
              <a:rPr lang="en-GB" altLang="en-US" sz="1400"/>
              <a:t>EECS Department </a:t>
            </a:r>
          </a:p>
          <a:p>
            <a:r>
              <a:rPr lang="en-GB" altLang="en-US" sz="1400"/>
              <a:t>IISER Bhopal, India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555" dirty="0">
                <a:solidFill>
                  <a:srgbClr val="00B0F0"/>
                </a:solidFill>
                <a:effectLst/>
                <a:latin typeface="+mj-ea"/>
                <a:ea typeface="Times New Roman" panose="02020603050405020304" pitchFamily="18" charset="0"/>
                <a:cs typeface="+mj-ea"/>
                <a:sym typeface="+mn-ea"/>
              </a:rPr>
              <a:t>1x attenuation</a:t>
            </a:r>
          </a:p>
        </p:txBody>
      </p:sp>
      <p:sp>
        <p:nvSpPr>
          <p:cNvPr id="3" name="Content Placeholder 2"/>
          <p:cNvSpPr>
            <a:spLocks noGrp="1"/>
          </p:cNvSpPr>
          <p:nvPr>
            <p:ph idx="1"/>
          </p:nvPr>
        </p:nvSpPr>
        <p:spPr>
          <a:xfrm>
            <a:off x="838200" y="951230"/>
            <a:ext cx="10515600" cy="1641475"/>
          </a:xfrm>
        </p:spPr>
        <p:txBody>
          <a:bodyPr/>
          <a:lstStyle/>
          <a:p>
            <a:r>
              <a:rPr lang="en-IN"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I</a:t>
            </a:r>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 you select 1x attenuation on the oscilloscope probe, the signal will be measured at its original amplitude without any attenuation</a:t>
            </a:r>
          </a:p>
          <a:p>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This setting is suitable for measuring low-frequency signals or signals that have a voltage range that can be comfortably handled by the oscilloscope i.e. for lower voltage signals</a:t>
            </a:r>
            <a:endParaRPr lang="en-IN"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27639"/>
          <a:stretch>
            <a:fillRect/>
          </a:stretch>
        </p:blipFill>
        <p:spPr>
          <a:xfrm>
            <a:off x="1026160" y="3237230"/>
            <a:ext cx="5089525" cy="307467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24166" r="19270" b="1390"/>
          <a:stretch>
            <a:fillRect/>
          </a:stretch>
        </p:blipFill>
        <p:spPr>
          <a:xfrm>
            <a:off x="6647247" y="3237391"/>
            <a:ext cx="4586128" cy="31718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275" y="85725"/>
            <a:ext cx="10515600" cy="866140"/>
          </a:xfrm>
        </p:spPr>
        <p:txBody>
          <a:bodyPr>
            <a:normAutofit/>
          </a:bodyPr>
          <a:lstStyle/>
          <a:p>
            <a:pPr marL="0" indent="0">
              <a:buFont typeface="Wingdings" panose="05000000000000000000" pitchFamily="2" charset="2"/>
            </a:pPr>
            <a:r>
              <a:rPr lang="en-US" sz="3600" dirty="0">
                <a:latin typeface="+mj-ea"/>
                <a:cs typeface="+mj-ea"/>
              </a:rPr>
              <a:t>Coupling modes in oscilloscope</a:t>
            </a:r>
            <a:endParaRPr lang="en-IN" sz="3600" dirty="0">
              <a:latin typeface="+mj-ea"/>
              <a:cs typeface="+mj-ea"/>
            </a:endParaRPr>
          </a:p>
        </p:txBody>
      </p:sp>
      <p:sp>
        <p:nvSpPr>
          <p:cNvPr id="7" name="Content Placeholder 6"/>
          <p:cNvSpPr>
            <a:spLocks noGrp="1"/>
          </p:cNvSpPr>
          <p:nvPr>
            <p:ph idx="1"/>
          </p:nvPr>
        </p:nvSpPr>
        <p:spPr>
          <a:xfrm>
            <a:off x="583018" y="1177998"/>
            <a:ext cx="6317512" cy="4372197"/>
          </a:xfrm>
        </p:spPr>
        <p:txBody>
          <a:bodyPr/>
          <a:lstStyle/>
          <a:p>
            <a:pPr marL="0" indent="0">
              <a:buNone/>
            </a:pPr>
            <a:r>
              <a:rPr lang="en-IN"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DC coupling-</a:t>
            </a:r>
          </a:p>
          <a:p>
            <a:pPr algn="just"/>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DC coupling in a digital oscilloscope refers to a setting that allows the oscilloscope to display both AC (alternating current) and DC (direct current) components of an input signal. </a:t>
            </a:r>
          </a:p>
          <a:p>
            <a:pPr algn="just"/>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In DC coupling mode, the oscilloscope displays the actual voltage level of the input signal at any given point in time, including any DC offset (a constant voltage offset) and any AC variations. </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DC coupling can be affected by any DC offset present in the signal, which could result in the waveform being shifted up or down on the oscilloscope display.</a:t>
            </a:r>
            <a:endParaRPr lang="en-IN"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5659" t="19329" r="3643" b="14109"/>
          <a:stretch>
            <a:fillRect/>
          </a:stretch>
        </p:blipFill>
        <p:spPr>
          <a:xfrm>
            <a:off x="7105927" y="1325563"/>
            <a:ext cx="4503055" cy="27857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IN" sz="3555" dirty="0">
                <a:solidFill>
                  <a:srgbClr val="00B0F0"/>
                </a:solidFill>
                <a:effectLst/>
                <a:latin typeface="+mj-ea"/>
                <a:ea typeface="Calibri" panose="020F0502020204030204" pitchFamily="34" charset="0"/>
                <a:cs typeface="+mj-ea"/>
                <a:sym typeface="+mn-ea"/>
              </a:rPr>
              <a:t>Continue</a:t>
            </a:r>
          </a:p>
        </p:txBody>
      </p:sp>
      <p:sp>
        <p:nvSpPr>
          <p:cNvPr id="3" name="Content Placeholder 2"/>
          <p:cNvSpPr>
            <a:spLocks noGrp="1"/>
          </p:cNvSpPr>
          <p:nvPr>
            <p:ph idx="1"/>
          </p:nvPr>
        </p:nvSpPr>
        <p:spPr>
          <a:xfrm>
            <a:off x="838200" y="951230"/>
            <a:ext cx="6167755" cy="5226050"/>
          </a:xfrm>
        </p:spPr>
        <p:txBody>
          <a:bodyPr>
            <a:normAutofit/>
          </a:bodyPr>
          <a:lstStyle/>
          <a:p>
            <a:pPr marL="0" indent="0" algn="just">
              <a:buNone/>
            </a:pPr>
            <a:r>
              <a:rPr lang="en-GB" altLang="en-IN"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sym typeface="+mn-ea"/>
              </a:rPr>
              <a:t>2</a:t>
            </a:r>
            <a:r>
              <a:rPr lang="en-IN"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sym typeface="+mn-ea"/>
              </a:rPr>
              <a:t>. </a:t>
            </a:r>
            <a:r>
              <a:rPr lang="en-GB" altLang="en-IN"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sym typeface="+mn-ea"/>
              </a:rPr>
              <a:t>A</a:t>
            </a:r>
            <a:r>
              <a:rPr lang="en-IN"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sym typeface="+mn-ea"/>
              </a:rPr>
              <a:t>C coupling-</a:t>
            </a:r>
            <a:endParaRPr lang="en-IN"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algn="just"/>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AC coupling, also known as capacitively coupled or capacitor-coupled coupling, is a setting or mode found in oscilloscopes and other electronic devices. It is used to measure and display only the alternating current (AC) component of a signal while blocking the direct current (DC) component. </a:t>
            </a:r>
          </a:p>
          <a:p>
            <a:pPr algn="just"/>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When the oscilloscope is set to AC coupling, a capacitor is inserted in series with the input signal. The capacitor blocks the DC component of the signal since it cannot pass through the capacitor due to its high impedance at low frequencies.</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algn="just"/>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oscilloscope display shows only the AC-coupled component of the signal, effectively removing any DC offset and displaying only the variations around the zero voltage level.</a:t>
            </a:r>
          </a:p>
          <a:p>
            <a:pPr algn="just"/>
            <a:r>
              <a:rPr lang="en-IN" sz="1800" dirty="0">
                <a:solidFill>
                  <a:srgbClr val="000000"/>
                </a:solidFill>
                <a:latin typeface="Arial" panose="020B0604020202020204" pitchFamily="34" charset="0"/>
                <a:ea typeface="Times New Roman" panose="02020603050405020304" pitchFamily="18" charset="0"/>
                <a:cs typeface="Arial" panose="020B0604020202020204" pitchFamily="34" charset="0"/>
              </a:rPr>
              <a:t>Can be used when we want to test ripples in the capacitor.</a:t>
            </a:r>
            <a:endParaRPr lang="en-IN" dirty="0"/>
          </a:p>
        </p:txBody>
      </p:sp>
      <p:pic>
        <p:nvPicPr>
          <p:cNvPr id="4"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6689" t="15455" r="3145" b="10507"/>
          <a:stretch>
            <a:fillRect/>
          </a:stretch>
        </p:blipFill>
        <p:spPr>
          <a:xfrm>
            <a:off x="7379970" y="1403350"/>
            <a:ext cx="4389755" cy="2933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4000">
                <a:solidFill>
                  <a:srgbClr val="00B0F0"/>
                </a:solidFill>
                <a:latin typeface="+mj-ea"/>
                <a:cs typeface="+mj-ea"/>
              </a:rPr>
              <a:t>Continue</a:t>
            </a:r>
          </a:p>
        </p:txBody>
      </p:sp>
      <p:sp>
        <p:nvSpPr>
          <p:cNvPr id="7" name="Content Placeholder 6"/>
          <p:cNvSpPr>
            <a:spLocks noGrp="1"/>
          </p:cNvSpPr>
          <p:nvPr>
            <p:ph idx="1"/>
          </p:nvPr>
        </p:nvSpPr>
        <p:spPr>
          <a:xfrm>
            <a:off x="838200" y="951230"/>
            <a:ext cx="10515600" cy="1095375"/>
          </a:xfrm>
        </p:spPr>
        <p:txBody>
          <a:bodyPr>
            <a:normAutofit/>
          </a:bodyPr>
          <a:lstStyle/>
          <a:p>
            <a:pPr marL="0" indent="0">
              <a:buNone/>
            </a:pPr>
            <a:r>
              <a:rPr lang="en-US" sz="1800" b="1" dirty="0">
                <a:latin typeface="Arial" panose="020B0604020202020204" pitchFamily="34" charset="0"/>
                <a:cs typeface="Arial" panose="020B0604020202020204" pitchFamily="34" charset="0"/>
              </a:rPr>
              <a:t>3. Ground coupling-</a:t>
            </a:r>
          </a:p>
          <a:p>
            <a:r>
              <a:rPr lang="en-US" sz="1800" dirty="0">
                <a:latin typeface="Arial" panose="020B0604020202020204" pitchFamily="34" charset="0"/>
                <a:cs typeface="Arial" panose="020B0604020202020204" pitchFamily="34" charset="0"/>
              </a:rPr>
              <a:t>In case of ground coupling the oscilloscope will not show any thing.</a:t>
            </a:r>
            <a:endParaRPr lang="en-IN" sz="1800" dirty="0">
              <a:latin typeface="Arial" panose="020B0604020202020204" pitchFamily="34" charset="0"/>
              <a:cs typeface="Arial" panose="020B0604020202020204" pitchFamily="34" charset="0"/>
            </a:endParaRPr>
          </a:p>
        </p:txBody>
      </p:sp>
      <p:pic>
        <p:nvPicPr>
          <p:cNvPr id="8"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8705" t="16444" r="9743" b="13182"/>
          <a:stretch>
            <a:fillRect/>
          </a:stretch>
        </p:blipFill>
        <p:spPr>
          <a:xfrm>
            <a:off x="3560134" y="2126511"/>
            <a:ext cx="4731489" cy="30621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4000" dirty="0">
                <a:latin typeface="+mj-ea"/>
                <a:cs typeface="+mj-ea"/>
                <a:sym typeface="+mn-ea"/>
              </a:rPr>
              <a:t>F</a:t>
            </a:r>
            <a:r>
              <a:rPr lang="en-US" sz="4000" dirty="0">
                <a:latin typeface="+mj-ea"/>
                <a:cs typeface="+mj-ea"/>
                <a:sym typeface="+mn-ea"/>
              </a:rPr>
              <a:t>unction </a:t>
            </a:r>
            <a:r>
              <a:rPr lang="en-GB" altLang="en-US" sz="4000" dirty="0">
                <a:latin typeface="+mj-ea"/>
                <a:cs typeface="+mj-ea"/>
                <a:sym typeface="+mn-ea"/>
              </a:rPr>
              <a:t>G</a:t>
            </a:r>
            <a:r>
              <a:rPr lang="en-US" sz="4000" dirty="0">
                <a:latin typeface="+mj-ea"/>
                <a:cs typeface="+mj-ea"/>
                <a:sym typeface="+mn-ea"/>
              </a:rPr>
              <a:t>enerator</a:t>
            </a:r>
            <a:endParaRPr lang="en-US" sz="4000">
              <a:latin typeface="+mj-ea"/>
              <a:cs typeface="+mj-ea"/>
            </a:endParaRP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3857" t="6201" b="40155"/>
          <a:stretch>
            <a:fillRect/>
          </a:stretch>
        </p:blipFill>
        <p:spPr>
          <a:xfrm>
            <a:off x="1313180" y="3166745"/>
            <a:ext cx="4648200" cy="2590800"/>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11385" t="18760" r="14545" b="23256"/>
          <a:stretch>
            <a:fillRect/>
          </a:stretch>
        </p:blipFill>
        <p:spPr>
          <a:xfrm>
            <a:off x="6833191" y="3166264"/>
            <a:ext cx="4412511" cy="2590705"/>
          </a:xfrm>
          <a:prstGeom prst="rect">
            <a:avLst/>
          </a:prstGeom>
        </p:spPr>
      </p:pic>
      <p:sp>
        <p:nvSpPr>
          <p:cNvPr id="16" name="TextBox 15"/>
          <p:cNvSpPr txBox="1"/>
          <p:nvPr/>
        </p:nvSpPr>
        <p:spPr>
          <a:xfrm>
            <a:off x="946298" y="914400"/>
            <a:ext cx="9377916" cy="2491740"/>
          </a:xfrm>
          <a:prstGeom prst="rect">
            <a:avLst/>
          </a:prstGeom>
          <a:noFill/>
        </p:spPr>
        <p:txBody>
          <a:bodyPr wrap="square" rtlCol="0">
            <a:spAutoFit/>
          </a:bodyPr>
          <a:lstStyle/>
          <a:p>
            <a:pPr marL="457200" indent="-457200">
              <a:buFont typeface="Wingdings" panose="05000000000000000000" pitchFamily="2" charset="2"/>
              <a:buChar char="q"/>
            </a:pPr>
            <a:r>
              <a:rPr lang="en-US" sz="2800" dirty="0">
                <a:latin typeface="Arial" panose="020B0604020202020204" pitchFamily="34" charset="0"/>
                <a:cs typeface="Arial" panose="020B0604020202020204" pitchFamily="34" charset="0"/>
              </a:rPr>
              <a:t>How to generate input signal from function generator-</a:t>
            </a:r>
          </a:p>
          <a:p>
            <a:endParaRPr lang="en-US" sz="28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r>
              <a:rPr lang="en-US" dirty="0">
                <a:latin typeface="Arial" panose="020B0604020202020204" pitchFamily="34" charset="0"/>
                <a:cs typeface="Arial" panose="020B0604020202020204" pitchFamily="34" charset="0"/>
              </a:rPr>
              <a:t>Click on menu.</a:t>
            </a:r>
          </a:p>
          <a:p>
            <a:endParaRPr lang="en-US"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Ø"/>
            </a:pPr>
            <a:r>
              <a:rPr lang="en-US" dirty="0">
                <a:latin typeface="Arial" panose="020B0604020202020204" pitchFamily="34" charset="0"/>
                <a:cs typeface="Arial" panose="020B0604020202020204" pitchFamily="34" charset="0"/>
              </a:rPr>
              <a:t>Select type of wave form and waveform parameters.</a:t>
            </a:r>
          </a:p>
          <a:p>
            <a:endParaRPr lang="en-IN" sz="2800" dirty="0">
              <a:latin typeface="Arial" panose="020B0604020202020204" pitchFamily="34" charset="0"/>
              <a:cs typeface="Arial" panose="020B0604020202020204" pitchFamily="34" charset="0"/>
            </a:endParaRP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3555">
                <a:solidFill>
                  <a:srgbClr val="00B0F0"/>
                </a:solidFill>
                <a:latin typeface="+mj-ea"/>
                <a:cs typeface="+mj-ea"/>
              </a:rPr>
              <a:t>Continue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060" t="13197" r="3846" b="14554"/>
          <a:stretch>
            <a:fillRect/>
          </a:stretch>
        </p:blipFill>
        <p:spPr>
          <a:xfrm>
            <a:off x="6882130" y="1975485"/>
            <a:ext cx="4968240" cy="3340735"/>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3682" t="15349" b="13178"/>
          <a:stretch>
            <a:fillRect/>
          </a:stretch>
        </p:blipFill>
        <p:spPr>
          <a:xfrm>
            <a:off x="699135" y="1985645"/>
            <a:ext cx="5598795" cy="3340735"/>
          </a:xfrm>
          <a:prstGeom prst="rect">
            <a:avLst/>
          </a:prstGeom>
        </p:spPr>
      </p:pic>
      <p:sp>
        <p:nvSpPr>
          <p:cNvPr id="14" name="TextBox 13"/>
          <p:cNvSpPr txBox="1"/>
          <p:nvPr/>
        </p:nvSpPr>
        <p:spPr>
          <a:xfrm>
            <a:off x="698841" y="1232313"/>
            <a:ext cx="9691575" cy="36830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Output is displayed on oscilloscope.</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4000">
                <a:latin typeface="+mj-ea"/>
                <a:cs typeface="+mj-ea"/>
              </a:rPr>
              <a:t>Difference between DC and AC</a:t>
            </a:r>
          </a:p>
        </p:txBody>
      </p:sp>
      <p:graphicFrame>
        <p:nvGraphicFramePr>
          <p:cNvPr id="4" name="Content Placeholder 3"/>
          <p:cNvGraphicFramePr>
            <a:graphicFrameLocks noGrp="1"/>
          </p:cNvGraphicFramePr>
          <p:nvPr>
            <p:ph idx="1"/>
          </p:nvPr>
        </p:nvGraphicFramePr>
        <p:xfrm>
          <a:off x="2522220" y="949960"/>
          <a:ext cx="7458710" cy="3984625"/>
        </p:xfrm>
        <a:graphic>
          <a:graphicData uri="http://schemas.openxmlformats.org/drawingml/2006/table">
            <a:tbl>
              <a:tblPr firstRow="1" bandRow="1">
                <a:tableStyleId>{5C22544A-7EE6-4342-B048-85BDC9FD1C3A}</a:tableStyleId>
              </a:tblPr>
              <a:tblGrid>
                <a:gridCol w="3729355">
                  <a:extLst>
                    <a:ext uri="{9D8B030D-6E8A-4147-A177-3AD203B41FA5}">
                      <a16:colId xmlns:a16="http://schemas.microsoft.com/office/drawing/2014/main" val="20000"/>
                    </a:ext>
                  </a:extLst>
                </a:gridCol>
                <a:gridCol w="3729355">
                  <a:extLst>
                    <a:ext uri="{9D8B030D-6E8A-4147-A177-3AD203B41FA5}">
                      <a16:colId xmlns:a16="http://schemas.microsoft.com/office/drawing/2014/main" val="20001"/>
                    </a:ext>
                  </a:extLst>
                </a:gridCol>
              </a:tblGrid>
              <a:tr h="339725">
                <a:tc>
                  <a:txBody>
                    <a:bodyPr/>
                    <a:lstStyle/>
                    <a:p>
                      <a:pPr algn="ctr">
                        <a:buNone/>
                      </a:pPr>
                      <a:r>
                        <a:rPr lang="en-GB" altLang="en-US" sz="1600"/>
                        <a:t>Direct Current (DC)</a:t>
                      </a:r>
                    </a:p>
                  </a:txBody>
                  <a:tcPr/>
                </a:tc>
                <a:tc>
                  <a:txBody>
                    <a:bodyPr/>
                    <a:lstStyle/>
                    <a:p>
                      <a:pPr algn="ctr">
                        <a:buNone/>
                      </a:pPr>
                      <a:r>
                        <a:rPr lang="en-GB" altLang="en-US" sz="1600"/>
                        <a:t>Alternating Current (AC)</a:t>
                      </a:r>
                    </a:p>
                  </a:txBody>
                  <a:tcPr/>
                </a:tc>
                <a:extLst>
                  <a:ext uri="{0D108BD9-81ED-4DB2-BD59-A6C34878D82A}">
                    <a16:rowId xmlns:a16="http://schemas.microsoft.com/office/drawing/2014/main" val="10000"/>
                  </a:ext>
                </a:extLst>
              </a:tr>
              <a:tr h="565150">
                <a:tc>
                  <a:txBody>
                    <a:bodyPr/>
                    <a:lstStyle/>
                    <a:p>
                      <a:pPr algn="ctr">
                        <a:buNone/>
                      </a:pPr>
                      <a:r>
                        <a:rPr lang="en-GB" altLang="en-US" sz="1600">
                          <a:sym typeface="+mn-ea"/>
                        </a:rPr>
                        <a:t>Electric charge or current flow only in one direction</a:t>
                      </a:r>
                    </a:p>
                  </a:txBody>
                  <a:tcPr/>
                </a:tc>
                <a:tc>
                  <a:txBody>
                    <a:bodyPr/>
                    <a:lstStyle/>
                    <a:p>
                      <a:pPr algn="ctr">
                        <a:buNone/>
                      </a:pPr>
                      <a:r>
                        <a:rPr lang="en-GB" altLang="en-US" sz="1600">
                          <a:sym typeface="+mn-ea"/>
                        </a:rPr>
                        <a:t>Electric charge or current flow changes its direction</a:t>
                      </a:r>
                    </a:p>
                  </a:txBody>
                  <a:tcPr/>
                </a:tc>
                <a:extLst>
                  <a:ext uri="{0D108BD9-81ED-4DB2-BD59-A6C34878D82A}">
                    <a16:rowId xmlns:a16="http://schemas.microsoft.com/office/drawing/2014/main" val="10001"/>
                  </a:ext>
                </a:extLst>
              </a:tr>
              <a:tr h="339725">
                <a:tc>
                  <a:txBody>
                    <a:bodyPr/>
                    <a:lstStyle/>
                    <a:p>
                      <a:pPr algn="ctr">
                        <a:buNone/>
                      </a:pPr>
                      <a:r>
                        <a:rPr lang="en-GB" altLang="en-US" sz="1600"/>
                        <a:t>Magnitude is constant</a:t>
                      </a:r>
                    </a:p>
                  </a:txBody>
                  <a:tcPr/>
                </a:tc>
                <a:tc>
                  <a:txBody>
                    <a:bodyPr/>
                    <a:lstStyle/>
                    <a:p>
                      <a:pPr algn="ctr">
                        <a:buNone/>
                      </a:pPr>
                      <a:r>
                        <a:rPr lang="en-GB" altLang="en-US" sz="1600"/>
                        <a:t>Magnitude is varying</a:t>
                      </a:r>
                    </a:p>
                  </a:txBody>
                  <a:tcPr/>
                </a:tc>
                <a:extLst>
                  <a:ext uri="{0D108BD9-81ED-4DB2-BD59-A6C34878D82A}">
                    <a16:rowId xmlns:a16="http://schemas.microsoft.com/office/drawing/2014/main" val="10002"/>
                  </a:ext>
                </a:extLst>
              </a:tr>
              <a:tr h="366395">
                <a:tc>
                  <a:txBody>
                    <a:bodyPr/>
                    <a:lstStyle/>
                    <a:p>
                      <a:pPr algn="ctr">
                        <a:buNone/>
                      </a:pPr>
                      <a:r>
                        <a:rPr lang="en-GB" altLang="en-US" sz="1600">
                          <a:sym typeface="+mn-ea"/>
                        </a:rPr>
                        <a:t>Source of avalability is cell or battery</a:t>
                      </a:r>
                    </a:p>
                  </a:txBody>
                  <a:tcPr/>
                </a:tc>
                <a:tc>
                  <a:txBody>
                    <a:bodyPr/>
                    <a:lstStyle/>
                    <a:p>
                      <a:pPr algn="ctr">
                        <a:buNone/>
                      </a:pPr>
                      <a:r>
                        <a:rPr lang="en-GB" altLang="en-US" sz="1600"/>
                        <a:t>Source of avalability is generator or mains</a:t>
                      </a:r>
                    </a:p>
                  </a:txBody>
                  <a:tcPr/>
                </a:tc>
                <a:extLst>
                  <a:ext uri="{0D108BD9-81ED-4DB2-BD59-A6C34878D82A}">
                    <a16:rowId xmlns:a16="http://schemas.microsoft.com/office/drawing/2014/main" val="10003"/>
                  </a:ext>
                </a:extLst>
              </a:tr>
              <a:tr h="593725">
                <a:tc>
                  <a:txBody>
                    <a:bodyPr/>
                    <a:lstStyle/>
                    <a:p>
                      <a:pPr algn="ctr">
                        <a:buNone/>
                      </a:pPr>
                      <a:r>
                        <a:rPr lang="en-GB" altLang="en-US" sz="1600"/>
                        <a:t>DC circuit have only resistance</a:t>
                      </a:r>
                    </a:p>
                  </a:txBody>
                  <a:tcPr/>
                </a:tc>
                <a:tc>
                  <a:txBody>
                    <a:bodyPr/>
                    <a:lstStyle/>
                    <a:p>
                      <a:pPr algn="ctr">
                        <a:buNone/>
                      </a:pPr>
                      <a:r>
                        <a:rPr lang="en-GB" altLang="en-US" sz="1600">
                          <a:sym typeface="+mn-ea"/>
                        </a:rPr>
                        <a:t>AC circuit have resistance, inductance and capacitance</a:t>
                      </a:r>
                    </a:p>
                  </a:txBody>
                  <a:tcPr/>
                </a:tc>
                <a:extLst>
                  <a:ext uri="{0D108BD9-81ED-4DB2-BD59-A6C34878D82A}">
                    <a16:rowId xmlns:a16="http://schemas.microsoft.com/office/drawing/2014/main" val="10004"/>
                  </a:ext>
                </a:extLst>
              </a:tr>
              <a:tr h="593090">
                <a:tc>
                  <a:txBody>
                    <a:bodyPr/>
                    <a:lstStyle/>
                    <a:p>
                      <a:pPr algn="ctr">
                        <a:buNone/>
                      </a:pPr>
                      <a:r>
                        <a:rPr lang="en-GB" altLang="en-US" sz="1600"/>
                        <a:t>Frequency of DC is zero</a:t>
                      </a:r>
                    </a:p>
                  </a:txBody>
                  <a:tcPr/>
                </a:tc>
                <a:tc>
                  <a:txBody>
                    <a:bodyPr/>
                    <a:lstStyle/>
                    <a:p>
                      <a:pPr algn="ctr">
                        <a:buNone/>
                      </a:pPr>
                      <a:r>
                        <a:rPr lang="en-GB" altLang="en-US" sz="1600">
                          <a:sym typeface="+mn-ea"/>
                        </a:rPr>
                        <a:t>It can be diffirent value but 50Hz used in mains of India</a:t>
                      </a:r>
                    </a:p>
                  </a:txBody>
                  <a:tcPr/>
                </a:tc>
                <a:extLst>
                  <a:ext uri="{0D108BD9-81ED-4DB2-BD59-A6C34878D82A}">
                    <a16:rowId xmlns:a16="http://schemas.microsoft.com/office/drawing/2014/main" val="10005"/>
                  </a:ext>
                </a:extLst>
              </a:tr>
              <a:tr h="579120">
                <a:tc>
                  <a:txBody>
                    <a:bodyPr/>
                    <a:lstStyle/>
                    <a:p>
                      <a:pPr algn="ctr">
                        <a:buNone/>
                      </a:pPr>
                      <a:r>
                        <a:rPr lang="en-GB" altLang="en-US" sz="1600"/>
                        <a:t>Wave is pure constant </a:t>
                      </a:r>
                      <a:r>
                        <a:rPr lang="en-GB" altLang="en-US" sz="1600">
                          <a:sym typeface="+mn-ea"/>
                        </a:rPr>
                        <a:t>form</a:t>
                      </a:r>
                      <a:endParaRPr lang="en-GB" altLang="en-US" sz="1600"/>
                    </a:p>
                  </a:txBody>
                  <a:tcPr/>
                </a:tc>
                <a:tc>
                  <a:txBody>
                    <a:bodyPr/>
                    <a:lstStyle/>
                    <a:p>
                      <a:pPr algn="ctr">
                        <a:buNone/>
                      </a:pPr>
                      <a:r>
                        <a:rPr lang="en-GB" altLang="en-US" sz="1600"/>
                        <a:t>Wave are sinusoidal, traingular, square form</a:t>
                      </a:r>
                    </a:p>
                  </a:txBody>
                  <a:tcPr/>
                </a:tc>
                <a:extLst>
                  <a:ext uri="{0D108BD9-81ED-4DB2-BD59-A6C34878D82A}">
                    <a16:rowId xmlns:a16="http://schemas.microsoft.com/office/drawing/2014/main" val="10006"/>
                  </a:ext>
                </a:extLst>
              </a:tr>
              <a:tr h="593725">
                <a:tc>
                  <a:txBody>
                    <a:bodyPr/>
                    <a:lstStyle/>
                    <a:p>
                      <a:pPr algn="ctr">
                        <a:buNone/>
                      </a:pPr>
                      <a:r>
                        <a:rPr lang="en-GB" altLang="en-US" sz="1600"/>
                        <a:t>Used in electronics device such as mobile, laptop, and TV</a:t>
                      </a:r>
                    </a:p>
                  </a:txBody>
                  <a:tcPr/>
                </a:tc>
                <a:tc>
                  <a:txBody>
                    <a:bodyPr/>
                    <a:lstStyle/>
                    <a:p>
                      <a:pPr algn="ctr">
                        <a:buNone/>
                      </a:pPr>
                      <a:r>
                        <a:rPr lang="en-GB" altLang="en-US" sz="1600"/>
                        <a:t>Used in distribution, generation and mains line</a:t>
                      </a:r>
                    </a:p>
                  </a:txBody>
                  <a:tcPr/>
                </a:tc>
                <a:extLst>
                  <a:ext uri="{0D108BD9-81ED-4DB2-BD59-A6C34878D82A}">
                    <a16:rowId xmlns:a16="http://schemas.microsoft.com/office/drawing/2014/main" val="10007"/>
                  </a:ext>
                </a:extLst>
              </a:tr>
            </a:tbl>
          </a:graphicData>
        </a:graphic>
      </p:graphicFrame>
      <p:pic>
        <p:nvPicPr>
          <p:cNvPr id="24" name="Picture 23"/>
          <p:cNvPicPr>
            <a:picLocks noChangeAspect="1"/>
          </p:cNvPicPr>
          <p:nvPr/>
        </p:nvPicPr>
        <p:blipFill>
          <a:blip r:embed="rId2"/>
          <a:stretch>
            <a:fillRect/>
          </a:stretch>
        </p:blipFill>
        <p:spPr>
          <a:xfrm>
            <a:off x="10067925" y="1751330"/>
            <a:ext cx="1939290" cy="1678940"/>
          </a:xfrm>
          <a:prstGeom prst="rect">
            <a:avLst/>
          </a:prstGeom>
        </p:spPr>
      </p:pic>
      <p:pic>
        <p:nvPicPr>
          <p:cNvPr id="25" name="Picture 24"/>
          <p:cNvPicPr>
            <a:picLocks noChangeAspect="1"/>
          </p:cNvPicPr>
          <p:nvPr/>
        </p:nvPicPr>
        <p:blipFill>
          <a:blip r:embed="rId3"/>
          <a:stretch>
            <a:fillRect/>
          </a:stretch>
        </p:blipFill>
        <p:spPr>
          <a:xfrm>
            <a:off x="471805" y="1644015"/>
            <a:ext cx="1963420" cy="1595120"/>
          </a:xfrm>
          <a:prstGeom prst="rect">
            <a:avLst/>
          </a:prstGeom>
        </p:spPr>
      </p:pic>
      <p:grpSp>
        <p:nvGrpSpPr>
          <p:cNvPr id="6" name="Group 5"/>
          <p:cNvGrpSpPr/>
          <p:nvPr/>
        </p:nvGrpSpPr>
        <p:grpSpPr>
          <a:xfrm>
            <a:off x="3517900" y="5168900"/>
            <a:ext cx="1897380" cy="1418590"/>
            <a:chOff x="5540" y="8140"/>
            <a:chExt cx="2988" cy="2234"/>
          </a:xfrm>
        </p:grpSpPr>
        <p:grpSp>
          <p:nvGrpSpPr>
            <p:cNvPr id="20" name="Group 19"/>
            <p:cNvGrpSpPr/>
            <p:nvPr/>
          </p:nvGrpSpPr>
          <p:grpSpPr>
            <a:xfrm>
              <a:off x="5723" y="8259"/>
              <a:ext cx="2746" cy="1996"/>
              <a:chOff x="3396" y="7619"/>
              <a:chExt cx="2746" cy="1772"/>
            </a:xfrm>
          </p:grpSpPr>
          <p:pic>
            <p:nvPicPr>
              <p:cNvPr id="18" name="Content Placeholder 9"/>
              <p:cNvPicPr>
                <a:picLocks noChangeAspect="1"/>
              </p:cNvPicPr>
              <p:nvPr/>
            </p:nvPicPr>
            <p:blipFill>
              <a:blip r:embed="rId4"/>
              <a:stretch>
                <a:fillRect/>
              </a:stretch>
            </p:blipFill>
            <p:spPr>
              <a:xfrm>
                <a:off x="3396" y="7619"/>
                <a:ext cx="2746" cy="1772"/>
              </a:xfrm>
              <a:prstGeom prst="rect">
                <a:avLst/>
              </a:prstGeom>
            </p:spPr>
          </p:pic>
          <p:sp>
            <p:nvSpPr>
              <p:cNvPr id="19" name="Text Box 18"/>
              <p:cNvSpPr txBox="1"/>
              <p:nvPr/>
            </p:nvSpPr>
            <p:spPr>
              <a:xfrm>
                <a:off x="4700" y="7787"/>
                <a:ext cx="404" cy="257"/>
              </a:xfrm>
              <a:prstGeom prst="rect">
                <a:avLst/>
              </a:prstGeom>
              <a:noFill/>
            </p:spPr>
            <p:txBody>
              <a:bodyPr wrap="square" lIns="0" tIns="0" rIns="0" bIns="0" rtlCol="0">
                <a:spAutoFit/>
              </a:bodyPr>
              <a:lstStyle/>
              <a:p>
                <a:r>
                  <a:rPr lang="en-GB" altLang="en-US" sz="1200"/>
                  <a:t>I</a:t>
                </a:r>
                <a:r>
                  <a:rPr lang="en-GB" altLang="en-US" sz="1200" baseline="-25000"/>
                  <a:t>max</a:t>
                </a:r>
              </a:p>
            </p:txBody>
          </p:sp>
        </p:grpSp>
        <p:sp>
          <p:nvSpPr>
            <p:cNvPr id="3" name="Rectangles 2"/>
            <p:cNvSpPr/>
            <p:nvPr/>
          </p:nvSpPr>
          <p:spPr>
            <a:xfrm>
              <a:off x="5540" y="8140"/>
              <a:ext cx="2988" cy="2234"/>
            </a:xfrm>
            <a:prstGeom prst="rect">
              <a:avLst/>
            </a:prstGeom>
            <a:solidFill>
              <a:schemeClr val="accent3">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6984365" y="5165725"/>
            <a:ext cx="1897380" cy="1418590"/>
            <a:chOff x="10999" y="8135"/>
            <a:chExt cx="2988" cy="2234"/>
          </a:xfrm>
        </p:grpSpPr>
        <p:grpSp>
          <p:nvGrpSpPr>
            <p:cNvPr id="15" name="Group 14"/>
            <p:cNvGrpSpPr/>
            <p:nvPr/>
          </p:nvGrpSpPr>
          <p:grpSpPr>
            <a:xfrm>
              <a:off x="11045" y="8295"/>
              <a:ext cx="2896" cy="1924"/>
              <a:chOff x="13266" y="7214"/>
              <a:chExt cx="2896" cy="1924"/>
            </a:xfrm>
          </p:grpSpPr>
          <p:pic>
            <p:nvPicPr>
              <p:cNvPr id="11" name="Picture 10"/>
              <p:cNvPicPr>
                <a:picLocks noChangeAspect="1"/>
              </p:cNvPicPr>
              <p:nvPr/>
            </p:nvPicPr>
            <p:blipFill>
              <a:blip r:embed="rId5"/>
              <a:stretch>
                <a:fillRect/>
              </a:stretch>
            </p:blipFill>
            <p:spPr>
              <a:xfrm>
                <a:off x="13266" y="7214"/>
                <a:ext cx="2896" cy="1924"/>
              </a:xfrm>
              <a:prstGeom prst="rect">
                <a:avLst/>
              </a:prstGeom>
            </p:spPr>
          </p:pic>
          <p:sp>
            <p:nvSpPr>
              <p:cNvPr id="14" name="Text Box 13"/>
              <p:cNvSpPr txBox="1"/>
              <p:nvPr/>
            </p:nvSpPr>
            <p:spPr>
              <a:xfrm>
                <a:off x="15034" y="7619"/>
                <a:ext cx="404" cy="290"/>
              </a:xfrm>
              <a:prstGeom prst="rect">
                <a:avLst/>
              </a:prstGeom>
              <a:noFill/>
            </p:spPr>
            <p:txBody>
              <a:bodyPr wrap="square" lIns="0" tIns="0" rIns="0" bIns="0" rtlCol="0">
                <a:spAutoFit/>
              </a:bodyPr>
              <a:lstStyle/>
              <a:p>
                <a:r>
                  <a:rPr lang="en-GB" altLang="en-US" sz="1200"/>
                  <a:t>I</a:t>
                </a:r>
                <a:r>
                  <a:rPr lang="en-GB" altLang="en-US" sz="1200" baseline="-25000"/>
                  <a:t>max</a:t>
                </a:r>
              </a:p>
            </p:txBody>
          </p:sp>
        </p:grpSp>
        <p:sp>
          <p:nvSpPr>
            <p:cNvPr id="5" name="Rectangles 4"/>
            <p:cNvSpPr/>
            <p:nvPr/>
          </p:nvSpPr>
          <p:spPr>
            <a:xfrm>
              <a:off x="10999" y="8135"/>
              <a:ext cx="2988" cy="2234"/>
            </a:xfrm>
            <a:prstGeom prst="rect">
              <a:avLst/>
            </a:prstGeom>
            <a:solidFill>
              <a:schemeClr val="accent3">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4000" dirty="0">
                <a:latin typeface="+mj-ea"/>
                <a:cs typeface="+mj-ea"/>
              </a:rPr>
              <a:t>Parameter of Different Waveform</a:t>
            </a:r>
          </a:p>
        </p:txBody>
      </p:sp>
      <p:grpSp>
        <p:nvGrpSpPr>
          <p:cNvPr id="35" name="Group 34"/>
          <p:cNvGrpSpPr/>
          <p:nvPr/>
        </p:nvGrpSpPr>
        <p:grpSpPr>
          <a:xfrm>
            <a:off x="6183630" y="2084070"/>
            <a:ext cx="3938905" cy="919960"/>
            <a:chOff x="4526" y="2263"/>
            <a:chExt cx="3193" cy="1135"/>
          </a:xfrm>
        </p:grpSpPr>
        <p:pic>
          <p:nvPicPr>
            <p:cNvPr id="34" name="Content Placeholder 31"/>
            <p:cNvPicPr/>
            <p:nvPr/>
          </p:nvPicPr>
          <p:blipFill>
            <a:blip r:embed="rId2"/>
            <a:srcRect/>
            <a:stretch>
              <a:fillRect/>
            </a:stretch>
          </p:blipFill>
          <p:spPr>
            <a:xfrm>
              <a:off x="4526" y="2263"/>
              <a:ext cx="3193" cy="1135"/>
            </a:xfrm>
            <a:prstGeom prst="rect">
              <a:avLst/>
            </a:prstGeom>
          </p:spPr>
        </p:pic>
        <p:sp>
          <p:nvSpPr>
            <p:cNvPr id="19" name="Text Box 18"/>
            <p:cNvSpPr txBox="1"/>
            <p:nvPr/>
          </p:nvSpPr>
          <p:spPr>
            <a:xfrm>
              <a:off x="6030" y="2373"/>
              <a:ext cx="404" cy="227"/>
            </a:xfrm>
            <a:prstGeom prst="rect">
              <a:avLst/>
            </a:prstGeom>
            <a:noFill/>
          </p:spPr>
          <p:txBody>
            <a:bodyPr wrap="square" lIns="0" tIns="0" rIns="0" bIns="0" rtlCol="0">
              <a:spAutoFit/>
            </a:bodyPr>
            <a:lstStyle/>
            <a:p>
              <a:r>
                <a:rPr lang="en-GB" altLang="en-US" sz="1200"/>
                <a:t>V</a:t>
              </a:r>
              <a:r>
                <a:rPr lang="en-GB" altLang="en-US" sz="1200" baseline="-25000"/>
                <a:t>max</a:t>
              </a:r>
            </a:p>
          </p:txBody>
        </p:sp>
        <p:sp>
          <p:nvSpPr>
            <p:cNvPr id="4" name="Text Box 3"/>
            <p:cNvSpPr txBox="1"/>
            <p:nvPr/>
          </p:nvSpPr>
          <p:spPr>
            <a:xfrm>
              <a:off x="6580" y="3033"/>
              <a:ext cx="404" cy="227"/>
            </a:xfrm>
            <a:prstGeom prst="rect">
              <a:avLst/>
            </a:prstGeom>
            <a:noFill/>
          </p:spPr>
          <p:txBody>
            <a:bodyPr wrap="square" lIns="0" tIns="0" rIns="0" bIns="0" rtlCol="0">
              <a:spAutoFit/>
            </a:bodyPr>
            <a:lstStyle/>
            <a:p>
              <a:r>
                <a:rPr lang="en-GB" altLang="en-US" sz="1200"/>
                <a:t>V</a:t>
              </a:r>
              <a:r>
                <a:rPr lang="en-GB" altLang="en-US" sz="1200" baseline="-25000"/>
                <a:t>min</a:t>
              </a:r>
            </a:p>
          </p:txBody>
        </p:sp>
      </p:grpSp>
      <mc:AlternateContent xmlns:mc="http://schemas.openxmlformats.org/markup-compatibility/2006" xmlns:a14="http://schemas.microsoft.com/office/drawing/2010/main">
        <mc:Choice Requires="a14">
          <p:sp>
            <p:nvSpPr>
              <p:cNvPr id="43" name="Text Box 42"/>
              <p:cNvSpPr txBox="1"/>
              <p:nvPr/>
            </p:nvSpPr>
            <p:spPr>
              <a:xfrm>
                <a:off x="10156148" y="1096244"/>
                <a:ext cx="1461135" cy="63119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𝑉</m:t>
                          </m:r>
                        </m:e>
                        <m:sub>
                          <m:r>
                            <a:rPr lang="en-US" i="1">
                              <a:latin typeface="Cambria Math" panose="02040503050406030204" pitchFamily="18" charset="0"/>
                              <a:cs typeface="Cambria Math" panose="02040503050406030204" pitchFamily="18" charset="0"/>
                            </a:rPr>
                            <m:t>𝑎𝑣𝑔</m:t>
                          </m:r>
                        </m:sub>
                      </m:sSub>
                      <m:r>
                        <a:rPr lang="en-US" i="1">
                          <a:latin typeface="Cambria Math" panose="02040503050406030204" pitchFamily="18" charset="0"/>
                          <a:cs typeface="Cambria Math" panose="02040503050406030204" pitchFamily="18" charset="0"/>
                        </a:rPr>
                        <m:t>=</m:t>
                      </m:r>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𝑉</m:t>
                          </m:r>
                        </m:e>
                        <m:sub>
                          <m:r>
                            <a:rPr lang="en-US" i="1">
                              <a:latin typeface="Cambria Math" panose="02040503050406030204" pitchFamily="18" charset="0"/>
                              <a:cs typeface="Cambria Math" panose="02040503050406030204" pitchFamily="18" charset="0"/>
                            </a:rPr>
                            <m:t>𝑚𝑎𝑥</m:t>
                          </m:r>
                        </m:sub>
                      </m:sSub>
                    </m:oMath>
                  </m:oMathPara>
                </a14:m>
                <a:endParaRPr lang="en-US" i="1">
                  <a:latin typeface="Cambria Math" panose="02040503050406030204" pitchFamily="18" charset="0"/>
                  <a:cs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𝑉</m:t>
                          </m:r>
                        </m:e>
                        <m:sub>
                          <m:r>
                            <a:rPr lang="en-US" i="1">
                              <a:latin typeface="Cambria Math" panose="02040503050406030204" pitchFamily="18" charset="0"/>
                              <a:cs typeface="Cambria Math" panose="02040503050406030204" pitchFamily="18" charset="0"/>
                            </a:rPr>
                            <m:t>𝑟𝑚𝑠</m:t>
                          </m:r>
                        </m:sub>
                      </m:sSub>
                      <m:r>
                        <a:rPr lang="en-US" i="1">
                          <a:latin typeface="Cambria Math" panose="02040503050406030204" pitchFamily="18" charset="0"/>
                          <a:cs typeface="Cambria Math" panose="02040503050406030204" pitchFamily="18" charset="0"/>
                        </a:rPr>
                        <m:t>=</m:t>
                      </m:r>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𝑉</m:t>
                          </m:r>
                        </m:e>
                        <m:sub>
                          <m:r>
                            <a:rPr lang="en-US" i="1">
                              <a:latin typeface="Cambria Math" panose="02040503050406030204" pitchFamily="18" charset="0"/>
                              <a:cs typeface="Cambria Math" panose="02040503050406030204" pitchFamily="18" charset="0"/>
                            </a:rPr>
                            <m:t>𝑚𝑎𝑥</m:t>
                          </m:r>
                        </m:sub>
                      </m:sSub>
                    </m:oMath>
                  </m:oMathPara>
                </a14:m>
                <a:endParaRPr lang="en-GB" altLang="en-US">
                  <a:latin typeface="Cambria Math" panose="02040503050406030204" pitchFamily="18" charset="0"/>
                  <a:cs typeface="Cambria Math" panose="02040503050406030204" pitchFamily="18" charset="0"/>
                </a:endParaRPr>
              </a:p>
            </p:txBody>
          </p:sp>
        </mc:Choice>
        <mc:Fallback xmlns="">
          <p:sp>
            <p:nvSpPr>
              <p:cNvPr id="43" name="Text Box 42"/>
              <p:cNvSpPr txBox="1">
                <a:spLocks noRot="1" noChangeAspect="1" noMove="1" noResize="1" noEditPoints="1" noAdjustHandles="1" noChangeArrowheads="1" noChangeShapeType="1" noTextEdit="1"/>
              </p:cNvSpPr>
              <p:nvPr/>
            </p:nvSpPr>
            <p:spPr>
              <a:xfrm>
                <a:off x="10156148" y="1096244"/>
                <a:ext cx="1461135" cy="631190"/>
              </a:xfrm>
              <a:prstGeom prst="rect">
                <a:avLst/>
              </a:prstGeom>
              <a:blipFill rotWithShape="1">
                <a:blip r:embed="rId3"/>
                <a:stretch>
                  <a:fillRect l="-41" t="-37" r="41" b="3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2" name="Text Box 51"/>
              <p:cNvSpPr txBox="1"/>
              <p:nvPr/>
            </p:nvSpPr>
            <p:spPr>
              <a:xfrm>
                <a:off x="10076138" y="4313156"/>
                <a:ext cx="1570990" cy="326390"/>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Cambria Math" panose="02040503050406030204" pitchFamily="18" charset="0"/>
                            </a:rPr>
                          </m:ctrlPr>
                        </m:sSubPr>
                        <m:e>
                          <m:r>
                            <a:rPr lang="en-US" sz="1600" i="1">
                              <a:latin typeface="Cambria Math" panose="02040503050406030204" pitchFamily="18" charset="0"/>
                              <a:cs typeface="Cambria Math" panose="02040503050406030204" pitchFamily="18" charset="0"/>
                            </a:rPr>
                            <m:t>𝑉</m:t>
                          </m:r>
                        </m:e>
                        <m:sub>
                          <m:r>
                            <a:rPr lang="en-US" sz="1600" i="1">
                              <a:latin typeface="Cambria Math" panose="02040503050406030204" pitchFamily="18" charset="0"/>
                              <a:cs typeface="Cambria Math" panose="02040503050406030204" pitchFamily="18" charset="0"/>
                            </a:rPr>
                            <m:t>𝑎𝑣𝑔</m:t>
                          </m:r>
                        </m:sub>
                      </m:sSub>
                      <m:r>
                        <a:rPr lang="en-US" sz="1600" i="1">
                          <a:latin typeface="Cambria Math" panose="02040503050406030204" pitchFamily="18" charset="0"/>
                          <a:cs typeface="Cambria Math" panose="02040503050406030204" pitchFamily="18" charset="0"/>
                        </a:rPr>
                        <m:t>=0</m:t>
                      </m:r>
                    </m:oMath>
                  </m:oMathPara>
                </a14:m>
                <a:endParaRPr lang="en-GB" altLang="en-US" sz="1600" dirty="0">
                  <a:latin typeface="Cambria Math" panose="02040503050406030204" pitchFamily="18" charset="0"/>
                  <a:cs typeface="Cambria Math" panose="02040503050406030204" pitchFamily="18" charset="0"/>
                </a:endParaRPr>
              </a:p>
            </p:txBody>
          </p:sp>
        </mc:Choice>
        <mc:Fallback xmlns="">
          <p:sp>
            <p:nvSpPr>
              <p:cNvPr id="52" name="Text Box 51"/>
              <p:cNvSpPr txBox="1">
                <a:spLocks noRot="1" noChangeAspect="1" noMove="1" noResize="1" noEditPoints="1" noAdjustHandles="1" noChangeArrowheads="1" noChangeShapeType="1" noTextEdit="1"/>
              </p:cNvSpPr>
              <p:nvPr/>
            </p:nvSpPr>
            <p:spPr>
              <a:xfrm>
                <a:off x="10076138" y="4313156"/>
                <a:ext cx="1570990" cy="326390"/>
              </a:xfrm>
              <a:prstGeom prst="rect">
                <a:avLst/>
              </a:prstGeom>
              <a:blipFill rotWithShape="1">
                <a:blip r:embed="rId4"/>
                <a:stretch>
                  <a:fillRect l="-38" t="-72" r="38" b="7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3" name="Text Box 52"/>
              <p:cNvSpPr txBox="1"/>
              <p:nvPr/>
            </p:nvSpPr>
            <p:spPr>
              <a:xfrm>
                <a:off x="10153354" y="4577380"/>
                <a:ext cx="1577340" cy="593090"/>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Cambria Math" panose="02040503050406030204" pitchFamily="18" charset="0"/>
                            </a:rPr>
                          </m:ctrlPr>
                        </m:sSubPr>
                        <m:e>
                          <m:r>
                            <a:rPr lang="en-US" sz="1600" i="1">
                              <a:latin typeface="Cambria Math" panose="02040503050406030204" pitchFamily="18" charset="0"/>
                              <a:cs typeface="Cambria Math" panose="02040503050406030204" pitchFamily="18" charset="0"/>
                            </a:rPr>
                            <m:t>𝑉</m:t>
                          </m:r>
                        </m:e>
                        <m:sub>
                          <m:r>
                            <a:rPr lang="en-US" sz="1600" i="1">
                              <a:latin typeface="Cambria Math" panose="02040503050406030204" pitchFamily="18" charset="0"/>
                              <a:cs typeface="Cambria Math" panose="02040503050406030204" pitchFamily="18" charset="0"/>
                            </a:rPr>
                            <m:t>𝑟𝑚𝑠</m:t>
                          </m:r>
                        </m:sub>
                      </m:sSub>
                      <m:r>
                        <a:rPr lang="en-US" sz="1600" i="1">
                          <a:latin typeface="Cambria Math" panose="02040503050406030204" pitchFamily="18" charset="0"/>
                          <a:cs typeface="Cambria Math" panose="02040503050406030204" pitchFamily="18" charset="0"/>
                        </a:rPr>
                        <m:t>=</m:t>
                      </m:r>
                      <m:f>
                        <m:fPr>
                          <m:ctrlPr>
                            <a:rPr lang="en-US" sz="1600" i="1">
                              <a:latin typeface="Cambria Math" panose="02040503050406030204" pitchFamily="18" charset="0"/>
                              <a:cs typeface="Cambria Math" panose="02040503050406030204" pitchFamily="18" charset="0"/>
                            </a:rPr>
                          </m:ctrlPr>
                        </m:fPr>
                        <m:num>
                          <m:sSub>
                            <m:sSubPr>
                              <m:ctrlPr>
                                <a:rPr lang="en-US" sz="1600" i="1">
                                  <a:latin typeface="Cambria Math" panose="02040503050406030204" pitchFamily="18" charset="0"/>
                                  <a:cs typeface="Cambria Math" panose="02040503050406030204" pitchFamily="18" charset="0"/>
                                </a:rPr>
                              </m:ctrlPr>
                            </m:sSubPr>
                            <m:e>
                              <m:r>
                                <a:rPr lang="en-US" sz="1600" i="1">
                                  <a:latin typeface="Cambria Math" panose="02040503050406030204" pitchFamily="18" charset="0"/>
                                  <a:cs typeface="Cambria Math" panose="02040503050406030204" pitchFamily="18" charset="0"/>
                                </a:rPr>
                                <m:t>𝑉</m:t>
                              </m:r>
                            </m:e>
                            <m:sub>
                              <m:r>
                                <a:rPr lang="en-US" sz="1600" i="1">
                                  <a:latin typeface="Cambria Math" panose="02040503050406030204" pitchFamily="18" charset="0"/>
                                  <a:cs typeface="Cambria Math" panose="02040503050406030204" pitchFamily="18" charset="0"/>
                                </a:rPr>
                                <m:t>𝑚𝑎𝑥</m:t>
                              </m:r>
                            </m:sub>
                          </m:sSub>
                        </m:num>
                        <m:den>
                          <m:rad>
                            <m:radPr>
                              <m:degHide m:val="on"/>
                              <m:ctrlPr>
                                <a:rPr lang="en-US" sz="1600" i="1">
                                  <a:latin typeface="Cambria Math" panose="02040503050406030204" pitchFamily="18" charset="0"/>
                                  <a:cs typeface="Cambria Math" panose="02040503050406030204" pitchFamily="18" charset="0"/>
                                </a:rPr>
                              </m:ctrlPr>
                            </m:radPr>
                            <m:deg/>
                            <m:e>
                              <m:r>
                                <a:rPr lang="en-US" sz="1600" i="1">
                                  <a:latin typeface="Cambria Math" panose="02040503050406030204" pitchFamily="18" charset="0"/>
                                </a:rPr>
                                <m:t>3</m:t>
                              </m:r>
                            </m:e>
                          </m:rad>
                        </m:den>
                      </m:f>
                    </m:oMath>
                  </m:oMathPara>
                </a14:m>
                <a:endParaRPr lang="en-US" sz="1600" dirty="0"/>
              </a:p>
            </p:txBody>
          </p:sp>
        </mc:Choice>
        <mc:Fallback xmlns="">
          <p:sp>
            <p:nvSpPr>
              <p:cNvPr id="53" name="Text Box 52"/>
              <p:cNvSpPr txBox="1">
                <a:spLocks noRot="1" noChangeAspect="1" noMove="1" noResize="1" noEditPoints="1" noAdjustHandles="1" noChangeArrowheads="1" noChangeShapeType="1" noTextEdit="1"/>
              </p:cNvSpPr>
              <p:nvPr/>
            </p:nvSpPr>
            <p:spPr>
              <a:xfrm>
                <a:off x="10153354" y="4577380"/>
                <a:ext cx="1577340" cy="593090"/>
              </a:xfrm>
              <a:prstGeom prst="rect">
                <a:avLst/>
              </a:prstGeom>
              <a:blipFill rotWithShape="1">
                <a:blip r:embed="rId5"/>
                <a:stretch>
                  <a:fillRect l="-21" t="-51" r="21" b="5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6" name="Text Box 55"/>
              <p:cNvSpPr txBox="1"/>
              <p:nvPr/>
            </p:nvSpPr>
            <p:spPr>
              <a:xfrm>
                <a:off x="10159789" y="2215597"/>
                <a:ext cx="1570990" cy="326390"/>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Cambria Math" panose="02040503050406030204" pitchFamily="18" charset="0"/>
                            </a:rPr>
                          </m:ctrlPr>
                        </m:sSubPr>
                        <m:e>
                          <m:r>
                            <a:rPr lang="en-US" sz="1600" i="1">
                              <a:latin typeface="Cambria Math" panose="02040503050406030204" pitchFamily="18" charset="0"/>
                              <a:cs typeface="Cambria Math" panose="02040503050406030204" pitchFamily="18" charset="0"/>
                            </a:rPr>
                            <m:t>𝑉</m:t>
                          </m:r>
                        </m:e>
                        <m:sub>
                          <m:r>
                            <a:rPr lang="en-US" sz="1600" i="1">
                              <a:latin typeface="Cambria Math" panose="02040503050406030204" pitchFamily="18" charset="0"/>
                              <a:cs typeface="Cambria Math" panose="02040503050406030204" pitchFamily="18" charset="0"/>
                            </a:rPr>
                            <m:t>𝑎𝑣𝑔</m:t>
                          </m:r>
                        </m:sub>
                      </m:sSub>
                      <m:r>
                        <a:rPr lang="en-US" sz="1600" i="1">
                          <a:latin typeface="Cambria Math" panose="02040503050406030204" pitchFamily="18" charset="0"/>
                          <a:cs typeface="Cambria Math" panose="02040503050406030204" pitchFamily="18" charset="0"/>
                        </a:rPr>
                        <m:t>=0</m:t>
                      </m:r>
                    </m:oMath>
                  </m:oMathPara>
                </a14:m>
                <a:endParaRPr lang="en-GB" altLang="en-US" sz="1600" dirty="0">
                  <a:latin typeface="Cambria Math" panose="02040503050406030204" pitchFamily="18" charset="0"/>
                  <a:cs typeface="Cambria Math" panose="02040503050406030204" pitchFamily="18" charset="0"/>
                </a:endParaRPr>
              </a:p>
            </p:txBody>
          </p:sp>
        </mc:Choice>
        <mc:Fallback xmlns="">
          <p:sp>
            <p:nvSpPr>
              <p:cNvPr id="56" name="Text Box 55"/>
              <p:cNvSpPr txBox="1">
                <a:spLocks noRot="1" noChangeAspect="1" noMove="1" noResize="1" noEditPoints="1" noAdjustHandles="1" noChangeArrowheads="1" noChangeShapeType="1" noTextEdit="1"/>
              </p:cNvSpPr>
              <p:nvPr/>
            </p:nvSpPr>
            <p:spPr>
              <a:xfrm>
                <a:off x="10159789" y="2215597"/>
                <a:ext cx="1570990" cy="326390"/>
              </a:xfrm>
              <a:prstGeom prst="rect">
                <a:avLst/>
              </a:prstGeom>
              <a:blipFill rotWithShape="1">
                <a:blip r:embed="rId4"/>
                <a:stretch>
                  <a:fillRect l="-27" t="-25" r="27" b="2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7" name="Text Box 56"/>
              <p:cNvSpPr txBox="1"/>
              <p:nvPr/>
            </p:nvSpPr>
            <p:spPr>
              <a:xfrm>
                <a:off x="10225744" y="2410124"/>
                <a:ext cx="1577340" cy="593090"/>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Cambria Math" panose="02040503050406030204" pitchFamily="18" charset="0"/>
                            </a:rPr>
                          </m:ctrlPr>
                        </m:sSubPr>
                        <m:e>
                          <m:r>
                            <a:rPr lang="en-US" sz="1600" i="1">
                              <a:latin typeface="Cambria Math" panose="02040503050406030204" pitchFamily="18" charset="0"/>
                              <a:cs typeface="Cambria Math" panose="02040503050406030204" pitchFamily="18" charset="0"/>
                            </a:rPr>
                            <m:t>𝑉</m:t>
                          </m:r>
                        </m:e>
                        <m:sub>
                          <m:r>
                            <a:rPr lang="en-US" sz="1600" i="1">
                              <a:latin typeface="Cambria Math" panose="02040503050406030204" pitchFamily="18" charset="0"/>
                              <a:cs typeface="Cambria Math" panose="02040503050406030204" pitchFamily="18" charset="0"/>
                            </a:rPr>
                            <m:t>𝑟𝑚𝑠</m:t>
                          </m:r>
                        </m:sub>
                      </m:sSub>
                      <m:r>
                        <a:rPr lang="en-US" sz="1600" i="1">
                          <a:latin typeface="Cambria Math" panose="02040503050406030204" pitchFamily="18" charset="0"/>
                          <a:cs typeface="Cambria Math" panose="02040503050406030204" pitchFamily="18" charset="0"/>
                        </a:rPr>
                        <m:t>=</m:t>
                      </m:r>
                      <m:f>
                        <m:fPr>
                          <m:ctrlPr>
                            <a:rPr lang="en-US" sz="1600" i="1">
                              <a:latin typeface="Cambria Math" panose="02040503050406030204" pitchFamily="18" charset="0"/>
                              <a:cs typeface="Cambria Math" panose="02040503050406030204" pitchFamily="18" charset="0"/>
                            </a:rPr>
                          </m:ctrlPr>
                        </m:fPr>
                        <m:num>
                          <m:sSub>
                            <m:sSubPr>
                              <m:ctrlPr>
                                <a:rPr lang="en-US" sz="1600" i="1">
                                  <a:latin typeface="Cambria Math" panose="02040503050406030204" pitchFamily="18" charset="0"/>
                                  <a:cs typeface="Cambria Math" panose="02040503050406030204" pitchFamily="18" charset="0"/>
                                </a:rPr>
                              </m:ctrlPr>
                            </m:sSubPr>
                            <m:e>
                              <m:r>
                                <a:rPr lang="en-US" sz="1600" i="1">
                                  <a:latin typeface="Cambria Math" panose="02040503050406030204" pitchFamily="18" charset="0"/>
                                  <a:cs typeface="Cambria Math" panose="02040503050406030204" pitchFamily="18" charset="0"/>
                                </a:rPr>
                                <m:t>𝑉</m:t>
                              </m:r>
                            </m:e>
                            <m:sub>
                              <m:r>
                                <a:rPr lang="en-US" sz="1600" i="1">
                                  <a:latin typeface="Cambria Math" panose="02040503050406030204" pitchFamily="18" charset="0"/>
                                  <a:cs typeface="Cambria Math" panose="02040503050406030204" pitchFamily="18" charset="0"/>
                                </a:rPr>
                                <m:t>𝑚𝑎𝑥</m:t>
                              </m:r>
                            </m:sub>
                          </m:sSub>
                        </m:num>
                        <m:den>
                          <m:rad>
                            <m:radPr>
                              <m:degHide m:val="on"/>
                              <m:ctrlPr>
                                <a:rPr lang="en-US" sz="1600" i="1">
                                  <a:latin typeface="Cambria Math" panose="02040503050406030204" pitchFamily="18" charset="0"/>
                                  <a:cs typeface="Cambria Math" panose="02040503050406030204" pitchFamily="18" charset="0"/>
                                </a:rPr>
                              </m:ctrlPr>
                            </m:radPr>
                            <m:deg/>
                            <m:e>
                              <m:r>
                                <a:rPr lang="en-US" sz="1600" i="1">
                                  <a:latin typeface="Cambria Math" panose="02040503050406030204" pitchFamily="18" charset="0"/>
                                  <a:cs typeface="Cambria Math" panose="02040503050406030204" pitchFamily="18" charset="0"/>
                                </a:rPr>
                                <m:t>2</m:t>
                              </m:r>
                            </m:e>
                          </m:rad>
                        </m:den>
                      </m:f>
                    </m:oMath>
                  </m:oMathPara>
                </a14:m>
                <a:endParaRPr lang="en-US" sz="1600" dirty="0"/>
              </a:p>
            </p:txBody>
          </p:sp>
        </mc:Choice>
        <mc:Fallback xmlns="">
          <p:sp>
            <p:nvSpPr>
              <p:cNvPr id="57" name="Text Box 56"/>
              <p:cNvSpPr txBox="1">
                <a:spLocks noRot="1" noChangeAspect="1" noMove="1" noResize="1" noEditPoints="1" noAdjustHandles="1" noChangeArrowheads="1" noChangeShapeType="1" noTextEdit="1"/>
              </p:cNvSpPr>
              <p:nvPr/>
            </p:nvSpPr>
            <p:spPr>
              <a:xfrm>
                <a:off x="10225744" y="2410124"/>
                <a:ext cx="1577340" cy="593090"/>
              </a:xfrm>
              <a:prstGeom prst="rect">
                <a:avLst/>
              </a:prstGeom>
              <a:blipFill rotWithShape="1">
                <a:blip r:embed="rId6"/>
                <a:stretch>
                  <a:fillRect l="-21" t="-50" r="21" b="5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8" name="Text Box 57"/>
              <p:cNvSpPr txBox="1"/>
              <p:nvPr/>
            </p:nvSpPr>
            <p:spPr>
              <a:xfrm>
                <a:off x="10153608" y="3285724"/>
                <a:ext cx="1722755" cy="631190"/>
              </a:xfrm>
              <a:prstGeom prst="rect">
                <a:avLst/>
              </a:prstGeom>
              <a:noFill/>
            </p:spPr>
            <p:txBody>
              <a:bodyPr wrap="non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𝑉</m:t>
                          </m:r>
                        </m:e>
                        <m:sub>
                          <m:r>
                            <a:rPr lang="en-US" i="1">
                              <a:latin typeface="Cambria Math" panose="02040503050406030204" pitchFamily="18" charset="0"/>
                              <a:cs typeface="Cambria Math" panose="02040503050406030204" pitchFamily="18" charset="0"/>
                            </a:rPr>
                            <m:t>𝑎𝑣𝑔</m:t>
                          </m:r>
                        </m:sub>
                      </m:sSub>
                      <m:r>
                        <a:rPr lang="en-US" i="1">
                          <a:latin typeface="Cambria Math" panose="02040503050406030204" pitchFamily="18" charset="0"/>
                          <a:cs typeface="Cambria Math" panose="02040503050406030204" pitchFamily="18" charset="0"/>
                        </a:rPr>
                        <m:t>=</m:t>
                      </m:r>
                      <m:box>
                        <m:boxPr>
                          <m:noBreak m:val="on"/>
                          <m:ctrlPr>
                            <a:rPr lang="en-US" i="1">
                              <a:latin typeface="Cambria Math" panose="02040503050406030204" pitchFamily="18" charset="0"/>
                              <a:cs typeface="Cambria Math" panose="02040503050406030204" pitchFamily="18" charset="0"/>
                            </a:rPr>
                          </m:ctrlPr>
                        </m:boxPr>
                        <m:e>
                          <m:argPr>
                            <m:argSz m:val="-1"/>
                          </m:argPr>
                          <m:r>
                            <a:rPr lang="en-US" i="1">
                              <a:latin typeface="Cambria Math" panose="02040503050406030204" pitchFamily="18" charset="0"/>
                              <a:cs typeface="Cambria Math" panose="02040503050406030204" pitchFamily="18" charset="0"/>
                            </a:rPr>
                            <m:t>0</m:t>
                          </m:r>
                        </m:e>
                      </m:box>
                    </m:oMath>
                  </m:oMathPara>
                </a14:m>
                <a:endParaRPr lang="en-US" i="1">
                  <a:latin typeface="Cambria Math" panose="02040503050406030204" pitchFamily="18" charset="0"/>
                  <a:cs typeface="Cambria Math" panose="02040503050406030204" pitchFamily="18" charset="0"/>
                </a:endParaRPr>
              </a:p>
              <a:p>
                <a:pPr algn="l"/>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𝑉</m:t>
                          </m:r>
                        </m:e>
                        <m:sub>
                          <m:r>
                            <a:rPr lang="en-US" i="1">
                              <a:latin typeface="Cambria Math" panose="02040503050406030204" pitchFamily="18" charset="0"/>
                              <a:cs typeface="Cambria Math" panose="02040503050406030204" pitchFamily="18" charset="0"/>
                            </a:rPr>
                            <m:t>𝑟𝑚𝑠</m:t>
                          </m:r>
                        </m:sub>
                      </m:sSub>
                      <m:r>
                        <a:rPr lang="en-US" i="1">
                          <a:latin typeface="Cambria Math" panose="02040503050406030204" pitchFamily="18" charset="0"/>
                          <a:cs typeface="Cambria Math" panose="02040503050406030204" pitchFamily="18" charset="0"/>
                        </a:rPr>
                        <m:t>=</m:t>
                      </m:r>
                      <m:sSub>
                        <m:sSubPr>
                          <m:ctrlPr>
                            <a:rPr lang="en-US" i="1">
                              <a:latin typeface="Cambria Math" panose="02040503050406030204" pitchFamily="18" charset="0"/>
                              <a:cs typeface="Cambria Math" panose="02040503050406030204" pitchFamily="18" charset="0"/>
                            </a:rPr>
                          </m:ctrlPr>
                        </m:sSubPr>
                        <m:e>
                          <m:r>
                            <a:rPr lang="en-US" i="1">
                              <a:latin typeface="Cambria Math" panose="02040503050406030204" pitchFamily="18" charset="0"/>
                              <a:cs typeface="Cambria Math" panose="02040503050406030204" pitchFamily="18" charset="0"/>
                            </a:rPr>
                            <m:t>𝑉</m:t>
                          </m:r>
                        </m:e>
                        <m:sub>
                          <m:r>
                            <a:rPr lang="en-US" i="1">
                              <a:latin typeface="Cambria Math" panose="02040503050406030204" pitchFamily="18" charset="0"/>
                              <a:cs typeface="Cambria Math" panose="02040503050406030204" pitchFamily="18" charset="0"/>
                            </a:rPr>
                            <m:t>𝑚𝑎𝑥</m:t>
                          </m:r>
                        </m:sub>
                      </m:sSub>
                    </m:oMath>
                  </m:oMathPara>
                </a14:m>
                <a:endParaRPr lang="en-GB" altLang="en-US">
                  <a:latin typeface="Cambria Math" panose="02040503050406030204" pitchFamily="18" charset="0"/>
                  <a:cs typeface="Cambria Math" panose="02040503050406030204" pitchFamily="18" charset="0"/>
                </a:endParaRPr>
              </a:p>
            </p:txBody>
          </p:sp>
        </mc:Choice>
        <mc:Fallback xmlns="">
          <p:sp>
            <p:nvSpPr>
              <p:cNvPr id="58" name="Text Box 57"/>
              <p:cNvSpPr txBox="1">
                <a:spLocks noRot="1" noChangeAspect="1" noMove="1" noResize="1" noEditPoints="1" noAdjustHandles="1" noChangeArrowheads="1" noChangeShapeType="1" noTextEdit="1"/>
              </p:cNvSpPr>
              <p:nvPr/>
            </p:nvSpPr>
            <p:spPr>
              <a:xfrm>
                <a:off x="10153608" y="3285724"/>
                <a:ext cx="1722755" cy="631190"/>
              </a:xfrm>
              <a:prstGeom prst="rect">
                <a:avLst/>
              </a:prstGeom>
              <a:blipFill rotWithShape="1">
                <a:blip r:embed="rId7"/>
                <a:stretch>
                  <a:fillRect l="-34" t="-37" r="34" b="3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3" name="Text Box 62"/>
              <p:cNvSpPr txBox="1"/>
              <p:nvPr/>
            </p:nvSpPr>
            <p:spPr>
              <a:xfrm>
                <a:off x="10076138" y="5465997"/>
                <a:ext cx="1570990" cy="326390"/>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Cambria Math" panose="02040503050406030204" pitchFamily="18" charset="0"/>
                            </a:rPr>
                          </m:ctrlPr>
                        </m:sSubPr>
                        <m:e>
                          <m:r>
                            <a:rPr lang="en-US" sz="1600" i="1">
                              <a:latin typeface="Cambria Math" panose="02040503050406030204" pitchFamily="18" charset="0"/>
                              <a:cs typeface="Cambria Math" panose="02040503050406030204" pitchFamily="18" charset="0"/>
                            </a:rPr>
                            <m:t>𝑉</m:t>
                          </m:r>
                        </m:e>
                        <m:sub>
                          <m:r>
                            <a:rPr lang="en-US" sz="1600" i="1">
                              <a:latin typeface="Cambria Math" panose="02040503050406030204" pitchFamily="18" charset="0"/>
                              <a:cs typeface="Cambria Math" panose="02040503050406030204" pitchFamily="18" charset="0"/>
                            </a:rPr>
                            <m:t>𝑎𝑣𝑔</m:t>
                          </m:r>
                        </m:sub>
                      </m:sSub>
                      <m:r>
                        <a:rPr lang="en-US" sz="1600" i="1">
                          <a:latin typeface="Cambria Math" panose="02040503050406030204" pitchFamily="18" charset="0"/>
                          <a:cs typeface="Cambria Math" panose="02040503050406030204" pitchFamily="18" charset="0"/>
                        </a:rPr>
                        <m:t>=0</m:t>
                      </m:r>
                    </m:oMath>
                  </m:oMathPara>
                </a14:m>
                <a:endParaRPr lang="en-GB" altLang="en-US" sz="1600" dirty="0">
                  <a:latin typeface="Cambria Math" panose="02040503050406030204" pitchFamily="18" charset="0"/>
                  <a:cs typeface="Cambria Math" panose="02040503050406030204" pitchFamily="18" charset="0"/>
                </a:endParaRPr>
              </a:p>
            </p:txBody>
          </p:sp>
        </mc:Choice>
        <mc:Fallback xmlns="">
          <p:sp>
            <p:nvSpPr>
              <p:cNvPr id="63" name="Text Box 62"/>
              <p:cNvSpPr txBox="1">
                <a:spLocks noRot="1" noChangeAspect="1" noMove="1" noResize="1" noEditPoints="1" noAdjustHandles="1" noChangeArrowheads="1" noChangeShapeType="1" noTextEdit="1"/>
              </p:cNvSpPr>
              <p:nvPr/>
            </p:nvSpPr>
            <p:spPr>
              <a:xfrm>
                <a:off x="10076138" y="5465997"/>
                <a:ext cx="1570990" cy="326390"/>
              </a:xfrm>
              <a:prstGeom prst="rect">
                <a:avLst/>
              </a:prstGeom>
              <a:blipFill rotWithShape="1">
                <a:blip r:embed="rId4"/>
                <a:stretch>
                  <a:fillRect l="-38" t="-169" r="38" b="16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4" name="Text Box 63"/>
              <p:cNvSpPr txBox="1"/>
              <p:nvPr/>
            </p:nvSpPr>
            <p:spPr>
              <a:xfrm>
                <a:off x="10122239" y="5693391"/>
                <a:ext cx="1577340" cy="593090"/>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Cambria Math" panose="02040503050406030204" pitchFamily="18" charset="0"/>
                            </a:rPr>
                          </m:ctrlPr>
                        </m:sSubPr>
                        <m:e>
                          <m:r>
                            <a:rPr lang="en-US" sz="1600" i="1">
                              <a:latin typeface="Cambria Math" panose="02040503050406030204" pitchFamily="18" charset="0"/>
                              <a:cs typeface="Cambria Math" panose="02040503050406030204" pitchFamily="18" charset="0"/>
                            </a:rPr>
                            <m:t>𝑉</m:t>
                          </m:r>
                        </m:e>
                        <m:sub>
                          <m:r>
                            <a:rPr lang="en-US" sz="1600" i="1">
                              <a:latin typeface="Cambria Math" panose="02040503050406030204" pitchFamily="18" charset="0"/>
                              <a:cs typeface="Cambria Math" panose="02040503050406030204" pitchFamily="18" charset="0"/>
                            </a:rPr>
                            <m:t>𝑟𝑚𝑠</m:t>
                          </m:r>
                        </m:sub>
                      </m:sSub>
                      <m:r>
                        <a:rPr lang="en-US" sz="1600" i="1">
                          <a:latin typeface="Cambria Math" panose="02040503050406030204" pitchFamily="18" charset="0"/>
                          <a:cs typeface="Cambria Math" panose="02040503050406030204" pitchFamily="18" charset="0"/>
                        </a:rPr>
                        <m:t>=</m:t>
                      </m:r>
                      <m:f>
                        <m:fPr>
                          <m:ctrlPr>
                            <a:rPr lang="en-US" sz="1600" i="1">
                              <a:latin typeface="Cambria Math" panose="02040503050406030204" pitchFamily="18" charset="0"/>
                              <a:cs typeface="Cambria Math" panose="02040503050406030204" pitchFamily="18" charset="0"/>
                            </a:rPr>
                          </m:ctrlPr>
                        </m:fPr>
                        <m:num>
                          <m:sSub>
                            <m:sSubPr>
                              <m:ctrlPr>
                                <a:rPr lang="en-US" sz="1600" i="1">
                                  <a:latin typeface="Cambria Math" panose="02040503050406030204" pitchFamily="18" charset="0"/>
                                  <a:cs typeface="Cambria Math" panose="02040503050406030204" pitchFamily="18" charset="0"/>
                                </a:rPr>
                              </m:ctrlPr>
                            </m:sSubPr>
                            <m:e>
                              <m:r>
                                <a:rPr lang="en-US" sz="1600" i="1">
                                  <a:latin typeface="Cambria Math" panose="02040503050406030204" pitchFamily="18" charset="0"/>
                                  <a:cs typeface="Cambria Math" panose="02040503050406030204" pitchFamily="18" charset="0"/>
                                </a:rPr>
                                <m:t>𝑉</m:t>
                              </m:r>
                            </m:e>
                            <m:sub>
                              <m:r>
                                <a:rPr lang="en-US" sz="1600" i="1">
                                  <a:latin typeface="Cambria Math" panose="02040503050406030204" pitchFamily="18" charset="0"/>
                                  <a:cs typeface="Cambria Math" panose="02040503050406030204" pitchFamily="18" charset="0"/>
                                </a:rPr>
                                <m:t>𝑚𝑎𝑥</m:t>
                              </m:r>
                            </m:sub>
                          </m:sSub>
                        </m:num>
                        <m:den>
                          <m:rad>
                            <m:radPr>
                              <m:degHide m:val="on"/>
                              <m:ctrlPr>
                                <a:rPr lang="en-US" sz="1600" i="1">
                                  <a:latin typeface="Cambria Math" panose="02040503050406030204" pitchFamily="18" charset="0"/>
                                  <a:cs typeface="Cambria Math" panose="02040503050406030204" pitchFamily="18" charset="0"/>
                                </a:rPr>
                              </m:ctrlPr>
                            </m:radPr>
                            <m:deg/>
                            <m:e>
                              <m:r>
                                <a:rPr lang="en-US" sz="1600" i="1">
                                  <a:latin typeface="Cambria Math" panose="02040503050406030204" pitchFamily="18" charset="0"/>
                                </a:rPr>
                                <m:t>3</m:t>
                              </m:r>
                            </m:e>
                          </m:rad>
                        </m:den>
                      </m:f>
                    </m:oMath>
                  </m:oMathPara>
                </a14:m>
                <a:endParaRPr lang="en-US" sz="1600"/>
              </a:p>
            </p:txBody>
          </p:sp>
        </mc:Choice>
        <mc:Fallback xmlns="">
          <p:sp>
            <p:nvSpPr>
              <p:cNvPr id="64" name="Text Box 63"/>
              <p:cNvSpPr txBox="1">
                <a:spLocks noRot="1" noChangeAspect="1" noMove="1" noResize="1" noEditPoints="1" noAdjustHandles="1" noChangeArrowheads="1" noChangeShapeType="1" noTextEdit="1"/>
              </p:cNvSpPr>
              <p:nvPr/>
            </p:nvSpPr>
            <p:spPr>
              <a:xfrm>
                <a:off x="10122239" y="5693391"/>
                <a:ext cx="1577340" cy="593090"/>
              </a:xfrm>
              <a:prstGeom prst="rect">
                <a:avLst/>
              </a:prstGeom>
              <a:blipFill rotWithShape="1">
                <a:blip r:embed="rId5"/>
                <a:stretch>
                  <a:fillRect l="-21" t="-104" r="21" b="104"/>
                </a:stretch>
              </a:blipFill>
            </p:spPr>
            <p:txBody>
              <a:bodyPr/>
              <a:lstStyle/>
              <a:p>
                <a:r>
                  <a:rPr lang="en-US" altLang="en-US">
                    <a:noFill/>
                  </a:rPr>
                  <a:t> </a:t>
                </a:r>
              </a:p>
            </p:txBody>
          </p:sp>
        </mc:Fallback>
      </mc:AlternateContent>
      <p:sp>
        <p:nvSpPr>
          <p:cNvPr id="13" name="TextBox 12"/>
          <p:cNvSpPr txBox="1"/>
          <p:nvPr/>
        </p:nvSpPr>
        <p:spPr>
          <a:xfrm>
            <a:off x="567126" y="806114"/>
            <a:ext cx="1326654" cy="369332"/>
          </a:xfrm>
          <a:prstGeom prst="rect">
            <a:avLst/>
          </a:prstGeom>
          <a:noFill/>
        </p:spPr>
        <p:txBody>
          <a:bodyPr wrap="square" rtlCol="0">
            <a:spAutoFit/>
          </a:bodyPr>
          <a:lstStyle/>
          <a:p>
            <a:r>
              <a:rPr lang="en-US" dirty="0"/>
              <a:t>Duty cycle</a:t>
            </a:r>
          </a:p>
        </p:txBody>
      </p:sp>
      <p:sp>
        <p:nvSpPr>
          <p:cNvPr id="14" name="TextBox 13"/>
          <p:cNvSpPr txBox="1"/>
          <p:nvPr/>
        </p:nvSpPr>
        <p:spPr>
          <a:xfrm>
            <a:off x="594431" y="2542169"/>
            <a:ext cx="1326654" cy="369332"/>
          </a:xfrm>
          <a:prstGeom prst="rect">
            <a:avLst/>
          </a:prstGeom>
          <a:noFill/>
        </p:spPr>
        <p:txBody>
          <a:bodyPr wrap="square" rtlCol="0">
            <a:spAutoFit/>
          </a:bodyPr>
          <a:lstStyle/>
          <a:p>
            <a:r>
              <a:rPr lang="en-US" dirty="0"/>
              <a:t>Offset</a:t>
            </a:r>
          </a:p>
        </p:txBody>
      </p:sp>
      <p:grpSp>
        <p:nvGrpSpPr>
          <p:cNvPr id="15" name="Group 14"/>
          <p:cNvGrpSpPr/>
          <p:nvPr/>
        </p:nvGrpSpPr>
        <p:grpSpPr>
          <a:xfrm>
            <a:off x="3986532" y="2716494"/>
            <a:ext cx="2000249" cy="998537"/>
            <a:chOff x="6598" y="7442"/>
            <a:chExt cx="2771" cy="1468"/>
          </a:xfrm>
        </p:grpSpPr>
        <p:pic>
          <p:nvPicPr>
            <p:cNvPr id="16" name="Picture 15"/>
            <p:cNvPicPr>
              <a:picLocks noChangeAspect="1"/>
            </p:cNvPicPr>
            <p:nvPr/>
          </p:nvPicPr>
          <p:blipFill>
            <a:blip r:embed="rId8"/>
            <a:stretch>
              <a:fillRect/>
            </a:stretch>
          </p:blipFill>
          <p:spPr>
            <a:xfrm>
              <a:off x="6654" y="7787"/>
              <a:ext cx="2715" cy="975"/>
            </a:xfrm>
            <a:prstGeom prst="rect">
              <a:avLst/>
            </a:prstGeom>
            <a:ln>
              <a:noFill/>
            </a:ln>
          </p:spPr>
        </p:pic>
        <p:sp>
          <p:nvSpPr>
            <p:cNvPr id="17" name="Rectangles 21"/>
            <p:cNvSpPr/>
            <p:nvPr/>
          </p:nvSpPr>
          <p:spPr>
            <a:xfrm>
              <a:off x="6598" y="7442"/>
              <a:ext cx="2771" cy="1468"/>
            </a:xfrm>
            <a:prstGeom prst="rect">
              <a:avLst/>
            </a:prstGeom>
            <a:solidFill>
              <a:schemeClr val="accent3">
                <a:lumMod val="60000"/>
                <a:lumOff val="40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986532" y="3943516"/>
            <a:ext cx="2009775" cy="932180"/>
            <a:chOff x="8781" y="2690"/>
            <a:chExt cx="3165" cy="1468"/>
          </a:xfrm>
        </p:grpSpPr>
        <p:pic>
          <p:nvPicPr>
            <p:cNvPr id="27" name="Content Placeholder 4"/>
            <p:cNvPicPr>
              <a:picLocks noChangeAspect="1"/>
            </p:cNvPicPr>
            <p:nvPr/>
          </p:nvPicPr>
          <p:blipFill>
            <a:blip r:embed="rId9"/>
            <a:srcRect t="6024"/>
            <a:stretch>
              <a:fillRect/>
            </a:stretch>
          </p:blipFill>
          <p:spPr>
            <a:xfrm>
              <a:off x="8781" y="2801"/>
              <a:ext cx="3165" cy="1245"/>
            </a:xfrm>
            <a:prstGeom prst="rect">
              <a:avLst/>
            </a:prstGeom>
            <a:ln>
              <a:noFill/>
            </a:ln>
          </p:spPr>
        </p:pic>
        <p:sp>
          <p:nvSpPr>
            <p:cNvPr id="28" name="Rectangles 13"/>
            <p:cNvSpPr/>
            <p:nvPr/>
          </p:nvSpPr>
          <p:spPr>
            <a:xfrm>
              <a:off x="8781" y="2690"/>
              <a:ext cx="3165" cy="1468"/>
            </a:xfrm>
            <a:prstGeom prst="rect">
              <a:avLst/>
            </a:prstGeom>
            <a:solidFill>
              <a:schemeClr val="accent3">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 Box 61"/>
          <p:cNvSpPr txBox="1"/>
          <p:nvPr/>
        </p:nvSpPr>
        <p:spPr>
          <a:xfrm>
            <a:off x="3616960" y="5466080"/>
            <a:ext cx="2087880" cy="737235"/>
          </a:xfrm>
          <a:prstGeom prst="rect">
            <a:avLst/>
          </a:prstGeom>
          <a:noFill/>
        </p:spPr>
        <p:txBody>
          <a:bodyPr wrap="square" rtlCol="0" anchor="t">
            <a:spAutoFit/>
          </a:bodyPr>
          <a:lstStyle/>
          <a:p>
            <a:r>
              <a:rPr lang="en-US" sz="1400"/>
              <a:t>Rise time is typically measured from 10% to 90% of the value</a:t>
            </a:r>
            <a:endParaRPr lang="en-GB" altLang="en-US" sz="1400"/>
          </a:p>
        </p:txBody>
      </p:sp>
      <p:sp>
        <p:nvSpPr>
          <p:cNvPr id="65" name="Text Box 64"/>
          <p:cNvSpPr txBox="1"/>
          <p:nvPr/>
        </p:nvSpPr>
        <p:spPr>
          <a:xfrm>
            <a:off x="594360" y="4658360"/>
            <a:ext cx="2327910" cy="368300"/>
          </a:xfrm>
          <a:prstGeom prst="rect">
            <a:avLst/>
          </a:prstGeom>
          <a:noFill/>
        </p:spPr>
        <p:txBody>
          <a:bodyPr wrap="square" rtlCol="0" anchor="t">
            <a:spAutoFit/>
          </a:bodyPr>
          <a:lstStyle/>
          <a:p>
            <a:r>
              <a:rPr lang="en-US">
                <a:sym typeface="+mn-ea"/>
              </a:rPr>
              <a:t>Rise</a:t>
            </a:r>
            <a:r>
              <a:rPr lang="en-GB" altLang="en-US">
                <a:sym typeface="+mn-ea"/>
              </a:rPr>
              <a:t> and Fall time</a:t>
            </a:r>
          </a:p>
        </p:txBody>
      </p:sp>
      <p:grpSp>
        <p:nvGrpSpPr>
          <p:cNvPr id="70" name="Group 69"/>
          <p:cNvGrpSpPr/>
          <p:nvPr/>
        </p:nvGrpSpPr>
        <p:grpSpPr>
          <a:xfrm>
            <a:off x="566420" y="5025390"/>
            <a:ext cx="3048000" cy="1705610"/>
            <a:chOff x="892" y="7914"/>
            <a:chExt cx="4800" cy="2686"/>
          </a:xfrm>
        </p:grpSpPr>
        <p:pic>
          <p:nvPicPr>
            <p:cNvPr id="68" name="Content Placeholder 60"/>
            <p:cNvPicPr>
              <a:picLocks noChangeAspect="1"/>
            </p:cNvPicPr>
            <p:nvPr/>
          </p:nvPicPr>
          <p:blipFill>
            <a:blip r:embed="rId10"/>
            <a:srcRect l="719" t="1156" r="719" b="617"/>
            <a:stretch>
              <a:fillRect/>
            </a:stretch>
          </p:blipFill>
          <p:spPr>
            <a:xfrm>
              <a:off x="966" y="7914"/>
              <a:ext cx="4653" cy="2549"/>
            </a:xfrm>
            <a:prstGeom prst="rect">
              <a:avLst/>
            </a:prstGeom>
            <a:noFill/>
          </p:spPr>
        </p:pic>
        <p:sp>
          <p:nvSpPr>
            <p:cNvPr id="69" name="Rectangles 68"/>
            <p:cNvSpPr/>
            <p:nvPr/>
          </p:nvSpPr>
          <p:spPr>
            <a:xfrm>
              <a:off x="892" y="7914"/>
              <a:ext cx="4800" cy="2686"/>
            </a:xfrm>
            <a:prstGeom prst="rect">
              <a:avLst/>
            </a:prstGeom>
            <a:solidFill>
              <a:schemeClr val="accent3">
                <a:lumMod val="60000"/>
                <a:lumOff val="4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652145" y="1186815"/>
            <a:ext cx="2915920" cy="1344295"/>
            <a:chOff x="3731" y="1726"/>
            <a:chExt cx="4594" cy="3098"/>
          </a:xfrm>
        </p:grpSpPr>
        <p:pic>
          <p:nvPicPr>
            <p:cNvPr id="41" name="Content Placeholder 32"/>
            <p:cNvPicPr>
              <a:picLocks noChangeAspect="1"/>
            </p:cNvPicPr>
            <p:nvPr/>
          </p:nvPicPr>
          <p:blipFill>
            <a:blip r:embed="rId11"/>
            <a:stretch>
              <a:fillRect/>
            </a:stretch>
          </p:blipFill>
          <p:spPr>
            <a:xfrm>
              <a:off x="3749" y="1727"/>
              <a:ext cx="4576" cy="3039"/>
            </a:xfrm>
            <a:prstGeom prst="rect">
              <a:avLst/>
            </a:prstGeom>
          </p:spPr>
        </p:pic>
        <p:sp>
          <p:nvSpPr>
            <p:cNvPr id="42" name="Rectangles 28"/>
            <p:cNvSpPr/>
            <p:nvPr/>
          </p:nvSpPr>
          <p:spPr>
            <a:xfrm>
              <a:off x="3731" y="1726"/>
              <a:ext cx="4594" cy="3098"/>
            </a:xfrm>
            <a:prstGeom prst="rect">
              <a:avLst/>
            </a:prstGeom>
            <a:solidFill>
              <a:schemeClr val="accent3">
                <a:lumMod val="60000"/>
                <a:lumOff val="4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3568065" y="1431925"/>
            <a:ext cx="1900555" cy="647700"/>
            <a:chOff x="5960" y="2367"/>
            <a:chExt cx="2993" cy="1020"/>
          </a:xfrm>
        </p:grpSpPr>
        <p:pic>
          <p:nvPicPr>
            <p:cNvPr id="48" name="Content Placeholder 44"/>
            <p:cNvPicPr>
              <a:picLocks noChangeAspect="1"/>
            </p:cNvPicPr>
            <p:nvPr/>
          </p:nvPicPr>
          <p:blipFill>
            <a:blip r:embed="rId12"/>
            <a:stretch>
              <a:fillRect/>
            </a:stretch>
          </p:blipFill>
          <p:spPr>
            <a:xfrm>
              <a:off x="5987" y="2472"/>
              <a:ext cx="2836" cy="810"/>
            </a:xfrm>
            <a:prstGeom prst="rect">
              <a:avLst/>
            </a:prstGeom>
          </p:spPr>
        </p:pic>
        <p:sp>
          <p:nvSpPr>
            <p:cNvPr id="49" name="Rectangles 21"/>
            <p:cNvSpPr/>
            <p:nvPr/>
          </p:nvSpPr>
          <p:spPr>
            <a:xfrm>
              <a:off x="5960" y="2367"/>
              <a:ext cx="2993" cy="1020"/>
            </a:xfrm>
            <a:prstGeom prst="rect">
              <a:avLst/>
            </a:prstGeom>
            <a:solidFill>
              <a:schemeClr val="accent3">
                <a:lumMod val="60000"/>
                <a:lumOff val="40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s 58"/>
          <p:cNvSpPr/>
          <p:nvPr/>
        </p:nvSpPr>
        <p:spPr>
          <a:xfrm>
            <a:off x="1095375" y="1176020"/>
            <a:ext cx="825500" cy="1381125"/>
          </a:xfrm>
          <a:prstGeom prst="rect">
            <a:avLst/>
          </a:prstGeom>
          <a:solidFill>
            <a:schemeClr val="accent2">
              <a:lumMod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596900" y="2912110"/>
            <a:ext cx="2998470" cy="1664970"/>
            <a:chOff x="940" y="4586"/>
            <a:chExt cx="4722" cy="2622"/>
          </a:xfrm>
        </p:grpSpPr>
        <p:grpSp>
          <p:nvGrpSpPr>
            <p:cNvPr id="36" name="Group 35"/>
            <p:cNvGrpSpPr/>
            <p:nvPr/>
          </p:nvGrpSpPr>
          <p:grpSpPr>
            <a:xfrm>
              <a:off x="940" y="4586"/>
              <a:ext cx="4723" cy="2622"/>
              <a:chOff x="613481" y="4039573"/>
              <a:chExt cx="2999105" cy="2385060"/>
            </a:xfrm>
          </p:grpSpPr>
          <p:pic>
            <p:nvPicPr>
              <p:cNvPr id="3" name="Picture 2"/>
              <p:cNvPicPr>
                <a:picLocks noChangeAspect="1"/>
              </p:cNvPicPr>
              <p:nvPr/>
            </p:nvPicPr>
            <p:blipFill>
              <a:blip r:embed="rId13"/>
              <a:srcRect l="3616" t="2928" b="1569"/>
              <a:stretch>
                <a:fillRect/>
              </a:stretch>
            </p:blipFill>
            <p:spPr>
              <a:xfrm>
                <a:off x="613481" y="4039573"/>
                <a:ext cx="2999105" cy="2385060"/>
              </a:xfrm>
              <a:prstGeom prst="rect">
                <a:avLst/>
              </a:prstGeom>
            </p:spPr>
          </p:pic>
          <p:sp>
            <p:nvSpPr>
              <p:cNvPr id="29" name="TextBox 28"/>
              <p:cNvSpPr txBox="1"/>
              <p:nvPr/>
            </p:nvSpPr>
            <p:spPr>
              <a:xfrm>
                <a:off x="2056221" y="4662265"/>
                <a:ext cx="238914" cy="439353"/>
              </a:xfrm>
              <a:prstGeom prst="rect">
                <a:avLst/>
              </a:prstGeom>
              <a:noFill/>
            </p:spPr>
            <p:txBody>
              <a:bodyPr wrap="square" rtlCol="0">
                <a:spAutoFit/>
              </a:bodyPr>
              <a:lstStyle/>
              <a:p>
                <a:r>
                  <a:rPr lang="en-US" sz="1400" dirty="0"/>
                  <a:t>T</a:t>
                </a:r>
              </a:p>
            </p:txBody>
          </p:sp>
          <p:sp>
            <p:nvSpPr>
              <p:cNvPr id="30" name="TextBox 29"/>
              <p:cNvSpPr txBox="1"/>
              <p:nvPr/>
            </p:nvSpPr>
            <p:spPr>
              <a:xfrm>
                <a:off x="2048444" y="5631243"/>
                <a:ext cx="238914" cy="439353"/>
              </a:xfrm>
              <a:prstGeom prst="rect">
                <a:avLst/>
              </a:prstGeom>
              <a:noFill/>
            </p:spPr>
            <p:txBody>
              <a:bodyPr wrap="square" rtlCol="0">
                <a:spAutoFit/>
              </a:bodyPr>
              <a:lstStyle/>
              <a:p>
                <a:r>
                  <a:rPr lang="en-US" sz="1400" dirty="0"/>
                  <a:t>T</a:t>
                </a:r>
              </a:p>
            </p:txBody>
          </p:sp>
          <p:sp>
            <p:nvSpPr>
              <p:cNvPr id="31" name="TextBox 30"/>
              <p:cNvSpPr txBox="1"/>
              <p:nvPr/>
            </p:nvSpPr>
            <p:spPr>
              <a:xfrm>
                <a:off x="2938386" y="4662265"/>
                <a:ext cx="514350" cy="439353"/>
              </a:xfrm>
              <a:prstGeom prst="rect">
                <a:avLst/>
              </a:prstGeom>
              <a:noFill/>
            </p:spPr>
            <p:txBody>
              <a:bodyPr wrap="square" rtlCol="0">
                <a:spAutoFit/>
              </a:bodyPr>
              <a:lstStyle/>
              <a:p>
                <a:r>
                  <a:rPr lang="en-US" sz="1400" dirty="0"/>
                  <a:t>2T</a:t>
                </a:r>
              </a:p>
            </p:txBody>
          </p:sp>
          <p:sp>
            <p:nvSpPr>
              <p:cNvPr id="32" name="TextBox 31"/>
              <p:cNvSpPr txBox="1"/>
              <p:nvPr/>
            </p:nvSpPr>
            <p:spPr>
              <a:xfrm>
                <a:off x="2938386" y="5607022"/>
                <a:ext cx="514350" cy="439353"/>
              </a:xfrm>
              <a:prstGeom prst="rect">
                <a:avLst/>
              </a:prstGeom>
              <a:noFill/>
            </p:spPr>
            <p:txBody>
              <a:bodyPr wrap="square" rtlCol="0">
                <a:spAutoFit/>
              </a:bodyPr>
              <a:lstStyle/>
              <a:p>
                <a:r>
                  <a:rPr lang="en-US" sz="1400" dirty="0"/>
                  <a:t>2T</a:t>
                </a:r>
              </a:p>
            </p:txBody>
          </p:sp>
        </p:grpSp>
        <p:sp>
          <p:nvSpPr>
            <p:cNvPr id="60" name="Text Box 59"/>
            <p:cNvSpPr txBox="1"/>
            <p:nvPr/>
          </p:nvSpPr>
          <p:spPr>
            <a:xfrm>
              <a:off x="4000" y="4691"/>
              <a:ext cx="1001" cy="483"/>
            </a:xfrm>
            <a:prstGeom prst="rect">
              <a:avLst/>
            </a:prstGeom>
            <a:noFill/>
          </p:spPr>
          <p:txBody>
            <a:bodyPr wrap="square" rtlCol="0" anchor="t">
              <a:spAutoFit/>
            </a:bodyPr>
            <a:lstStyle/>
            <a:p>
              <a:r>
                <a:rPr lang="en-GB" altLang="en-US" sz="1400"/>
                <a:t>S</a:t>
              </a:r>
              <a:r>
                <a:rPr lang="en-US" sz="1400"/>
                <a:t>int</a:t>
              </a:r>
            </a:p>
          </p:txBody>
        </p:sp>
        <p:sp>
          <p:nvSpPr>
            <p:cNvPr id="61" name="Text Box 60"/>
            <p:cNvSpPr txBox="1"/>
            <p:nvPr/>
          </p:nvSpPr>
          <p:spPr>
            <a:xfrm>
              <a:off x="3985" y="5898"/>
              <a:ext cx="1166" cy="483"/>
            </a:xfrm>
            <a:prstGeom prst="rect">
              <a:avLst/>
            </a:prstGeom>
            <a:noFill/>
          </p:spPr>
          <p:txBody>
            <a:bodyPr wrap="square" rtlCol="0" anchor="t">
              <a:spAutoFit/>
            </a:bodyPr>
            <a:lstStyle/>
            <a:p>
              <a:r>
                <a:rPr lang="en-GB" altLang="en-US" sz="1400"/>
                <a:t>2 + S</a:t>
              </a:r>
              <a:r>
                <a:rPr lang="en-US" sz="1400"/>
                <a:t>int</a:t>
              </a:r>
            </a:p>
          </p:txBody>
        </p:sp>
      </p:grpSp>
      <p:grpSp>
        <p:nvGrpSpPr>
          <p:cNvPr id="78" name="Group 77"/>
          <p:cNvGrpSpPr/>
          <p:nvPr/>
        </p:nvGrpSpPr>
        <p:grpSpPr>
          <a:xfrm>
            <a:off x="6043930" y="902970"/>
            <a:ext cx="4077335" cy="1097280"/>
            <a:chOff x="9518" y="1422"/>
            <a:chExt cx="6421" cy="1728"/>
          </a:xfrm>
        </p:grpSpPr>
        <p:grpSp>
          <p:nvGrpSpPr>
            <p:cNvPr id="54" name="Group 53"/>
            <p:cNvGrpSpPr/>
            <p:nvPr/>
          </p:nvGrpSpPr>
          <p:grpSpPr>
            <a:xfrm>
              <a:off x="9737" y="1422"/>
              <a:ext cx="6203" cy="1729"/>
              <a:chOff x="9318" y="1422"/>
              <a:chExt cx="7312" cy="1729"/>
            </a:xfrm>
          </p:grpSpPr>
          <p:grpSp>
            <p:nvGrpSpPr>
              <p:cNvPr id="23" name="Group 22"/>
              <p:cNvGrpSpPr/>
              <p:nvPr/>
            </p:nvGrpSpPr>
            <p:grpSpPr>
              <a:xfrm>
                <a:off x="9318" y="1422"/>
                <a:ext cx="7312" cy="1729"/>
                <a:chOff x="839" y="2271"/>
                <a:chExt cx="3118" cy="1134"/>
              </a:xfrm>
            </p:grpSpPr>
            <p:grpSp>
              <p:nvGrpSpPr>
                <p:cNvPr id="12" name="Group 11"/>
                <p:cNvGrpSpPr/>
                <p:nvPr/>
              </p:nvGrpSpPr>
              <p:grpSpPr>
                <a:xfrm>
                  <a:off x="839" y="2271"/>
                  <a:ext cx="3118" cy="1134"/>
                  <a:chOff x="2727" y="4869"/>
                  <a:chExt cx="3608" cy="1142"/>
                </a:xfrm>
              </p:grpSpPr>
              <p:pic>
                <p:nvPicPr>
                  <p:cNvPr id="11" name="Content Placeholder 3"/>
                  <p:cNvPicPr>
                    <a:picLocks noChangeAspect="1"/>
                  </p:cNvPicPr>
                  <p:nvPr/>
                </p:nvPicPr>
                <p:blipFill>
                  <a:blip r:embed="rId2"/>
                  <a:stretch>
                    <a:fillRect/>
                  </a:stretch>
                </p:blipFill>
                <p:spPr>
                  <a:xfrm>
                    <a:off x="2727" y="4869"/>
                    <a:ext cx="3608" cy="1142"/>
                  </a:xfrm>
                  <a:prstGeom prst="rect">
                    <a:avLst/>
                  </a:prstGeom>
                </p:spPr>
              </p:pic>
              <p:pic>
                <p:nvPicPr>
                  <p:cNvPr id="10" name="Picture 9"/>
                  <p:cNvPicPr>
                    <a:picLocks noChangeAspect="1"/>
                  </p:cNvPicPr>
                  <p:nvPr/>
                </p:nvPicPr>
                <p:blipFill>
                  <a:blip r:embed="rId14"/>
                  <a:stretch>
                    <a:fillRect/>
                  </a:stretch>
                </p:blipFill>
                <p:spPr>
                  <a:xfrm>
                    <a:off x="2760" y="4971"/>
                    <a:ext cx="3533" cy="976"/>
                  </a:xfrm>
                  <a:prstGeom prst="rect">
                    <a:avLst/>
                  </a:prstGeom>
                </p:spPr>
              </p:pic>
            </p:grpSp>
            <p:sp>
              <p:nvSpPr>
                <p:cNvPr id="18" name="Text Box 17"/>
                <p:cNvSpPr txBox="1"/>
                <p:nvPr/>
              </p:nvSpPr>
              <p:spPr>
                <a:xfrm>
                  <a:off x="2379" y="2457"/>
                  <a:ext cx="605" cy="328"/>
                </a:xfrm>
                <a:prstGeom prst="rect">
                  <a:avLst/>
                </a:prstGeom>
                <a:solidFill>
                  <a:schemeClr val="bg1"/>
                </a:solidFill>
              </p:spPr>
              <p:txBody>
                <a:bodyPr wrap="square" lIns="0" tIns="71755" rIns="0" bIns="0" rtlCol="0">
                  <a:spAutoFit/>
                </a:bodyPr>
                <a:lstStyle/>
                <a:p>
                  <a:r>
                    <a:rPr lang="en-GB" altLang="en-US" sz="1600"/>
                    <a:t>V</a:t>
                  </a:r>
                  <a:r>
                    <a:rPr lang="en-GB" altLang="en-US" sz="1600" baseline="-25000"/>
                    <a:t>max</a:t>
                  </a:r>
                </a:p>
              </p:txBody>
            </p:sp>
          </p:grpSp>
          <p:sp>
            <p:nvSpPr>
              <p:cNvPr id="51" name="TextBox 13"/>
              <p:cNvSpPr txBox="1"/>
              <p:nvPr/>
            </p:nvSpPr>
            <p:spPr>
              <a:xfrm>
                <a:off x="15801" y="1630"/>
                <a:ext cx="685" cy="434"/>
              </a:xfrm>
              <a:prstGeom prst="rect">
                <a:avLst/>
              </a:prstGeom>
              <a:noFill/>
            </p:spPr>
            <p:txBody>
              <a:bodyPr wrap="square" rtlCol="0">
                <a:spAutoFit/>
              </a:bodyPr>
              <a:lstStyle/>
              <a:p>
                <a:r>
                  <a:rPr lang="en-GB" altLang="en-US" sz="1200" dirty="0"/>
                  <a:t>DC</a:t>
                </a:r>
              </a:p>
            </p:txBody>
          </p:sp>
        </p:grpSp>
        <p:sp>
          <p:nvSpPr>
            <p:cNvPr id="55" name="Text Box 54"/>
            <p:cNvSpPr txBox="1"/>
            <p:nvPr/>
          </p:nvSpPr>
          <p:spPr>
            <a:xfrm>
              <a:off x="9518" y="2821"/>
              <a:ext cx="438" cy="242"/>
            </a:xfrm>
            <a:prstGeom prst="rect">
              <a:avLst/>
            </a:prstGeom>
            <a:noFill/>
          </p:spPr>
          <p:txBody>
            <a:bodyPr wrap="square" lIns="0" tIns="0" rIns="0" bIns="0" rtlCol="0">
              <a:spAutoFit/>
            </a:bodyPr>
            <a:lstStyle/>
            <a:p>
              <a:r>
                <a:rPr lang="en-GB" altLang="en-US" sz="1000"/>
                <a:t>0V</a:t>
              </a:r>
            </a:p>
          </p:txBody>
        </p:sp>
      </p:grpSp>
      <p:grpSp>
        <p:nvGrpSpPr>
          <p:cNvPr id="79" name="Group 78"/>
          <p:cNvGrpSpPr/>
          <p:nvPr/>
        </p:nvGrpSpPr>
        <p:grpSpPr>
          <a:xfrm>
            <a:off x="6034405" y="2136775"/>
            <a:ext cx="4087495" cy="919480"/>
            <a:chOff x="9503" y="3365"/>
            <a:chExt cx="6437" cy="1448"/>
          </a:xfrm>
        </p:grpSpPr>
        <p:grpSp>
          <p:nvGrpSpPr>
            <p:cNvPr id="67" name="Group 66"/>
            <p:cNvGrpSpPr/>
            <p:nvPr/>
          </p:nvGrpSpPr>
          <p:grpSpPr>
            <a:xfrm>
              <a:off x="9738" y="3365"/>
              <a:ext cx="6203" cy="1449"/>
              <a:chOff x="4526" y="2263"/>
              <a:chExt cx="3193" cy="1135"/>
            </a:xfrm>
          </p:grpSpPr>
          <p:pic>
            <p:nvPicPr>
              <p:cNvPr id="71" name="Content Placeholder 31"/>
              <p:cNvPicPr/>
              <p:nvPr/>
            </p:nvPicPr>
            <p:blipFill>
              <a:blip r:embed="rId2"/>
              <a:srcRect/>
              <a:stretch>
                <a:fillRect/>
              </a:stretch>
            </p:blipFill>
            <p:spPr>
              <a:xfrm>
                <a:off x="4526" y="2263"/>
                <a:ext cx="3193" cy="1135"/>
              </a:xfrm>
              <a:prstGeom prst="rect">
                <a:avLst/>
              </a:prstGeom>
            </p:spPr>
          </p:pic>
          <p:sp>
            <p:nvSpPr>
              <p:cNvPr id="72" name="Text Box 71"/>
              <p:cNvSpPr txBox="1"/>
              <p:nvPr/>
            </p:nvSpPr>
            <p:spPr>
              <a:xfrm>
                <a:off x="6030" y="2373"/>
                <a:ext cx="404" cy="227"/>
              </a:xfrm>
              <a:prstGeom prst="rect">
                <a:avLst/>
              </a:prstGeom>
              <a:noFill/>
            </p:spPr>
            <p:txBody>
              <a:bodyPr wrap="square" lIns="0" tIns="0" rIns="0" bIns="0" rtlCol="0">
                <a:spAutoFit/>
              </a:bodyPr>
              <a:lstStyle/>
              <a:p>
                <a:r>
                  <a:rPr lang="en-GB" altLang="en-US" sz="1200"/>
                  <a:t>V</a:t>
                </a:r>
                <a:r>
                  <a:rPr lang="en-GB" altLang="en-US" sz="1200" baseline="-25000"/>
                  <a:t>max</a:t>
                </a:r>
              </a:p>
            </p:txBody>
          </p:sp>
          <p:sp>
            <p:nvSpPr>
              <p:cNvPr id="73" name="Text Box 72"/>
              <p:cNvSpPr txBox="1"/>
              <p:nvPr/>
            </p:nvSpPr>
            <p:spPr>
              <a:xfrm>
                <a:off x="6580" y="3033"/>
                <a:ext cx="404" cy="227"/>
              </a:xfrm>
              <a:prstGeom prst="rect">
                <a:avLst/>
              </a:prstGeom>
              <a:noFill/>
            </p:spPr>
            <p:txBody>
              <a:bodyPr wrap="square" lIns="0" tIns="0" rIns="0" bIns="0" rtlCol="0">
                <a:spAutoFit/>
              </a:bodyPr>
              <a:lstStyle/>
              <a:p>
                <a:r>
                  <a:rPr lang="en-GB" altLang="en-US" sz="1200"/>
                  <a:t>V</a:t>
                </a:r>
                <a:r>
                  <a:rPr lang="en-GB" altLang="en-US" sz="1200" baseline="-25000"/>
                  <a:t>min</a:t>
                </a:r>
              </a:p>
            </p:txBody>
          </p:sp>
        </p:grpSp>
        <p:sp>
          <p:nvSpPr>
            <p:cNvPr id="74" name="Text Box 73"/>
            <p:cNvSpPr txBox="1"/>
            <p:nvPr/>
          </p:nvSpPr>
          <p:spPr>
            <a:xfrm>
              <a:off x="9503" y="3954"/>
              <a:ext cx="438" cy="242"/>
            </a:xfrm>
            <a:prstGeom prst="rect">
              <a:avLst/>
            </a:prstGeom>
            <a:noFill/>
          </p:spPr>
          <p:txBody>
            <a:bodyPr wrap="square" lIns="0" tIns="0" rIns="0" bIns="0" rtlCol="0">
              <a:spAutoFit/>
            </a:bodyPr>
            <a:lstStyle/>
            <a:p>
              <a:r>
                <a:rPr lang="en-GB" altLang="en-US" sz="1000"/>
                <a:t>0V</a:t>
              </a:r>
            </a:p>
          </p:txBody>
        </p:sp>
      </p:grpSp>
      <p:grpSp>
        <p:nvGrpSpPr>
          <p:cNvPr id="80" name="Group 79"/>
          <p:cNvGrpSpPr/>
          <p:nvPr/>
        </p:nvGrpSpPr>
        <p:grpSpPr>
          <a:xfrm>
            <a:off x="6034405" y="3114675"/>
            <a:ext cx="4087495" cy="1007110"/>
            <a:chOff x="9503" y="4905"/>
            <a:chExt cx="6437" cy="1586"/>
          </a:xfrm>
        </p:grpSpPr>
        <p:grpSp>
          <p:nvGrpSpPr>
            <p:cNvPr id="45" name="Group 44"/>
            <p:cNvGrpSpPr/>
            <p:nvPr/>
          </p:nvGrpSpPr>
          <p:grpSpPr>
            <a:xfrm>
              <a:off x="9738" y="4905"/>
              <a:ext cx="6202" cy="1586"/>
              <a:chOff x="10473" y="4905"/>
              <a:chExt cx="6202" cy="1586"/>
            </a:xfrm>
          </p:grpSpPr>
          <p:grpSp>
            <p:nvGrpSpPr>
              <p:cNvPr id="24" name="Group 23"/>
              <p:cNvGrpSpPr/>
              <p:nvPr/>
            </p:nvGrpSpPr>
            <p:grpSpPr>
              <a:xfrm>
                <a:off x="10473" y="4905"/>
                <a:ext cx="6203" cy="1587"/>
                <a:chOff x="8325" y="2271"/>
                <a:chExt cx="3118" cy="1134"/>
              </a:xfrm>
            </p:grpSpPr>
            <p:pic>
              <p:nvPicPr>
                <p:cNvPr id="7" name="Picture 6"/>
                <p:cNvPicPr/>
                <p:nvPr/>
              </p:nvPicPr>
              <p:blipFill>
                <a:blip r:embed="rId15"/>
                <a:srcRect/>
                <a:stretch>
                  <a:fillRect/>
                </a:stretch>
              </p:blipFill>
              <p:spPr>
                <a:xfrm>
                  <a:off x="8325" y="2271"/>
                  <a:ext cx="3118" cy="1134"/>
                </a:xfrm>
                <a:prstGeom prst="rect">
                  <a:avLst/>
                </a:prstGeom>
              </p:spPr>
            </p:pic>
            <p:sp>
              <p:nvSpPr>
                <p:cNvPr id="20" name="Text Box 19"/>
                <p:cNvSpPr txBox="1"/>
                <p:nvPr/>
              </p:nvSpPr>
              <p:spPr>
                <a:xfrm>
                  <a:off x="9883" y="2372"/>
                  <a:ext cx="487" cy="207"/>
                </a:xfrm>
                <a:prstGeom prst="rect">
                  <a:avLst/>
                </a:prstGeom>
                <a:noFill/>
              </p:spPr>
              <p:txBody>
                <a:bodyPr wrap="square" lIns="0" tIns="0" rIns="0" bIns="0" rtlCol="0">
                  <a:spAutoFit/>
                </a:bodyPr>
                <a:lstStyle/>
                <a:p>
                  <a:r>
                    <a:rPr lang="en-GB" altLang="en-US" sz="1200"/>
                    <a:t>V</a:t>
                  </a:r>
                  <a:r>
                    <a:rPr lang="en-GB" altLang="en-US" sz="1200" baseline="-25000"/>
                    <a:t>max</a:t>
                  </a:r>
                </a:p>
              </p:txBody>
            </p:sp>
          </p:grpSp>
          <p:sp>
            <p:nvSpPr>
              <p:cNvPr id="9" name="Text Box 8"/>
              <p:cNvSpPr txBox="1"/>
              <p:nvPr/>
            </p:nvSpPr>
            <p:spPr>
              <a:xfrm>
                <a:off x="14663" y="5921"/>
                <a:ext cx="785" cy="289"/>
              </a:xfrm>
              <a:prstGeom prst="rect">
                <a:avLst/>
              </a:prstGeom>
              <a:noFill/>
            </p:spPr>
            <p:txBody>
              <a:bodyPr wrap="square" lIns="0" tIns="0" rIns="0" bIns="0" rtlCol="0">
                <a:spAutoFit/>
              </a:bodyPr>
              <a:lstStyle/>
              <a:p>
                <a:r>
                  <a:rPr lang="en-GB" altLang="en-US" sz="1200"/>
                  <a:t>V</a:t>
                </a:r>
                <a:r>
                  <a:rPr lang="en-GB" altLang="en-US" sz="1200" baseline="-25000"/>
                  <a:t>min</a:t>
                </a:r>
              </a:p>
            </p:txBody>
          </p:sp>
        </p:grpSp>
        <p:sp>
          <p:nvSpPr>
            <p:cNvPr id="75" name="Text Box 74"/>
            <p:cNvSpPr txBox="1"/>
            <p:nvPr/>
          </p:nvSpPr>
          <p:spPr>
            <a:xfrm>
              <a:off x="9503" y="5578"/>
              <a:ext cx="438" cy="242"/>
            </a:xfrm>
            <a:prstGeom prst="rect">
              <a:avLst/>
            </a:prstGeom>
            <a:noFill/>
          </p:spPr>
          <p:txBody>
            <a:bodyPr wrap="square" lIns="0" tIns="0" rIns="0" bIns="0" rtlCol="0">
              <a:spAutoFit/>
            </a:bodyPr>
            <a:lstStyle/>
            <a:p>
              <a:r>
                <a:rPr lang="en-GB" altLang="en-US" sz="1000"/>
                <a:t>0V</a:t>
              </a:r>
            </a:p>
          </p:txBody>
        </p:sp>
      </p:grpSp>
      <p:grpSp>
        <p:nvGrpSpPr>
          <p:cNvPr id="81" name="Group 80"/>
          <p:cNvGrpSpPr/>
          <p:nvPr/>
        </p:nvGrpSpPr>
        <p:grpSpPr>
          <a:xfrm>
            <a:off x="6034405" y="4213860"/>
            <a:ext cx="4087495" cy="1007110"/>
            <a:chOff x="9503" y="6636"/>
            <a:chExt cx="6437" cy="1586"/>
          </a:xfrm>
        </p:grpSpPr>
        <p:grpSp>
          <p:nvGrpSpPr>
            <p:cNvPr id="46" name="Group 45"/>
            <p:cNvGrpSpPr/>
            <p:nvPr/>
          </p:nvGrpSpPr>
          <p:grpSpPr>
            <a:xfrm>
              <a:off x="9738" y="6636"/>
              <a:ext cx="6202" cy="1586"/>
              <a:chOff x="10473" y="6636"/>
              <a:chExt cx="6202" cy="1586"/>
            </a:xfrm>
          </p:grpSpPr>
          <p:grpSp>
            <p:nvGrpSpPr>
              <p:cNvPr id="25" name="Group 24"/>
              <p:cNvGrpSpPr/>
              <p:nvPr/>
            </p:nvGrpSpPr>
            <p:grpSpPr>
              <a:xfrm>
                <a:off x="10473" y="6636"/>
                <a:ext cx="6203" cy="1587"/>
                <a:chOff x="12068" y="2271"/>
                <a:chExt cx="3118" cy="1134"/>
              </a:xfrm>
            </p:grpSpPr>
            <p:pic>
              <p:nvPicPr>
                <p:cNvPr id="8" name="Picture 7"/>
                <p:cNvPicPr/>
                <p:nvPr/>
              </p:nvPicPr>
              <p:blipFill>
                <a:blip r:embed="rId16"/>
                <a:srcRect/>
                <a:stretch>
                  <a:fillRect/>
                </a:stretch>
              </p:blipFill>
              <p:spPr>
                <a:xfrm>
                  <a:off x="12068" y="2271"/>
                  <a:ext cx="3118" cy="1134"/>
                </a:xfrm>
                <a:prstGeom prst="rect">
                  <a:avLst/>
                </a:prstGeom>
              </p:spPr>
            </p:pic>
            <p:sp>
              <p:nvSpPr>
                <p:cNvPr id="21" name="Text Box 20"/>
                <p:cNvSpPr txBox="1"/>
                <p:nvPr/>
              </p:nvSpPr>
              <p:spPr>
                <a:xfrm>
                  <a:off x="13687" y="2372"/>
                  <a:ext cx="487" cy="207"/>
                </a:xfrm>
                <a:prstGeom prst="rect">
                  <a:avLst/>
                </a:prstGeom>
                <a:noFill/>
              </p:spPr>
              <p:txBody>
                <a:bodyPr wrap="square" lIns="0" tIns="0" rIns="0" bIns="0" rtlCol="0">
                  <a:spAutoFit/>
                </a:bodyPr>
                <a:lstStyle/>
                <a:p>
                  <a:r>
                    <a:rPr lang="en-GB" altLang="en-US" sz="1200"/>
                    <a:t>V</a:t>
                  </a:r>
                  <a:r>
                    <a:rPr lang="en-GB" altLang="en-US" sz="1200" baseline="-25000"/>
                    <a:t>max</a:t>
                  </a:r>
                </a:p>
              </p:txBody>
            </p:sp>
          </p:grpSp>
          <p:sp>
            <p:nvSpPr>
              <p:cNvPr id="39" name="Text Box 38"/>
              <p:cNvSpPr txBox="1"/>
              <p:nvPr/>
            </p:nvSpPr>
            <p:spPr>
              <a:xfrm>
                <a:off x="13878" y="7770"/>
                <a:ext cx="785" cy="289"/>
              </a:xfrm>
              <a:prstGeom prst="rect">
                <a:avLst/>
              </a:prstGeom>
              <a:noFill/>
            </p:spPr>
            <p:txBody>
              <a:bodyPr wrap="square" lIns="0" tIns="0" rIns="0" bIns="0" rtlCol="0">
                <a:spAutoFit/>
              </a:bodyPr>
              <a:lstStyle/>
              <a:p>
                <a:r>
                  <a:rPr lang="en-GB" altLang="en-US" sz="1200"/>
                  <a:t>V</a:t>
                </a:r>
                <a:r>
                  <a:rPr lang="en-GB" altLang="en-US" sz="1200" baseline="-25000"/>
                  <a:t>min</a:t>
                </a:r>
              </a:p>
            </p:txBody>
          </p:sp>
        </p:grpSp>
        <p:sp>
          <p:nvSpPr>
            <p:cNvPr id="76" name="Text Box 75"/>
            <p:cNvSpPr txBox="1"/>
            <p:nvPr/>
          </p:nvSpPr>
          <p:spPr>
            <a:xfrm>
              <a:off x="9503" y="7279"/>
              <a:ext cx="438" cy="242"/>
            </a:xfrm>
            <a:prstGeom prst="rect">
              <a:avLst/>
            </a:prstGeom>
            <a:noFill/>
          </p:spPr>
          <p:txBody>
            <a:bodyPr wrap="square" lIns="0" tIns="0" rIns="0" bIns="0" rtlCol="0">
              <a:spAutoFit/>
            </a:bodyPr>
            <a:lstStyle/>
            <a:p>
              <a:r>
                <a:rPr lang="en-GB" altLang="en-US" sz="1000"/>
                <a:t>0V</a:t>
              </a:r>
            </a:p>
          </p:txBody>
        </p:sp>
      </p:grpSp>
      <p:grpSp>
        <p:nvGrpSpPr>
          <p:cNvPr id="82" name="Group 81"/>
          <p:cNvGrpSpPr/>
          <p:nvPr/>
        </p:nvGrpSpPr>
        <p:grpSpPr>
          <a:xfrm>
            <a:off x="6034405" y="5398135"/>
            <a:ext cx="4087495" cy="1007110"/>
            <a:chOff x="9503" y="8501"/>
            <a:chExt cx="6437" cy="1586"/>
          </a:xfrm>
        </p:grpSpPr>
        <p:grpSp>
          <p:nvGrpSpPr>
            <p:cNvPr id="47" name="Group 46"/>
            <p:cNvGrpSpPr/>
            <p:nvPr/>
          </p:nvGrpSpPr>
          <p:grpSpPr>
            <a:xfrm>
              <a:off x="9738" y="8501"/>
              <a:ext cx="6202" cy="1586"/>
              <a:chOff x="10473" y="8501"/>
              <a:chExt cx="6202" cy="1586"/>
            </a:xfrm>
          </p:grpSpPr>
          <p:grpSp>
            <p:nvGrpSpPr>
              <p:cNvPr id="38" name="Group 37"/>
              <p:cNvGrpSpPr/>
              <p:nvPr/>
            </p:nvGrpSpPr>
            <p:grpSpPr>
              <a:xfrm>
                <a:off x="10473" y="8501"/>
                <a:ext cx="6203" cy="1587"/>
                <a:chOff x="15811" y="2271"/>
                <a:chExt cx="3118" cy="1134"/>
              </a:xfrm>
            </p:grpSpPr>
            <p:pic>
              <p:nvPicPr>
                <p:cNvPr id="37" name="Content Placeholder 4"/>
                <p:cNvPicPr/>
                <p:nvPr/>
              </p:nvPicPr>
              <p:blipFill>
                <a:blip r:embed="rId17"/>
                <a:srcRect/>
                <a:stretch>
                  <a:fillRect/>
                </a:stretch>
              </p:blipFill>
              <p:spPr>
                <a:xfrm>
                  <a:off x="15811" y="2271"/>
                  <a:ext cx="3118" cy="1134"/>
                </a:xfrm>
                <a:prstGeom prst="rect">
                  <a:avLst/>
                </a:prstGeom>
              </p:spPr>
            </p:pic>
            <p:sp>
              <p:nvSpPr>
                <p:cNvPr id="22" name="Text Box 21"/>
                <p:cNvSpPr txBox="1"/>
                <p:nvPr/>
              </p:nvSpPr>
              <p:spPr>
                <a:xfrm>
                  <a:off x="17238" y="2359"/>
                  <a:ext cx="487" cy="207"/>
                </a:xfrm>
                <a:prstGeom prst="rect">
                  <a:avLst/>
                </a:prstGeom>
                <a:noFill/>
              </p:spPr>
              <p:txBody>
                <a:bodyPr wrap="square" lIns="0" tIns="0" rIns="0" bIns="0" rtlCol="0">
                  <a:spAutoFit/>
                </a:bodyPr>
                <a:lstStyle/>
                <a:p>
                  <a:r>
                    <a:rPr lang="en-GB" altLang="en-US" sz="1200"/>
                    <a:t>V</a:t>
                  </a:r>
                  <a:r>
                    <a:rPr lang="en-GB" altLang="en-US" sz="1200" baseline="-25000"/>
                    <a:t>max</a:t>
                  </a:r>
                </a:p>
              </p:txBody>
            </p:sp>
          </p:grpSp>
          <p:sp>
            <p:nvSpPr>
              <p:cNvPr id="33" name="Text Box 32"/>
              <p:cNvSpPr txBox="1"/>
              <p:nvPr/>
            </p:nvSpPr>
            <p:spPr>
              <a:xfrm>
                <a:off x="14341" y="9611"/>
                <a:ext cx="785" cy="289"/>
              </a:xfrm>
              <a:prstGeom prst="rect">
                <a:avLst/>
              </a:prstGeom>
              <a:noFill/>
            </p:spPr>
            <p:txBody>
              <a:bodyPr wrap="square" lIns="0" tIns="0" rIns="0" bIns="0" rtlCol="0">
                <a:spAutoFit/>
              </a:bodyPr>
              <a:lstStyle/>
              <a:p>
                <a:r>
                  <a:rPr lang="en-GB" altLang="en-US" sz="1200"/>
                  <a:t>V</a:t>
                </a:r>
                <a:r>
                  <a:rPr lang="en-GB" altLang="en-US" sz="1200" baseline="-25000"/>
                  <a:t>min</a:t>
                </a:r>
              </a:p>
            </p:txBody>
          </p:sp>
        </p:grpSp>
        <p:sp>
          <p:nvSpPr>
            <p:cNvPr id="77" name="Text Box 76"/>
            <p:cNvSpPr txBox="1"/>
            <p:nvPr/>
          </p:nvSpPr>
          <p:spPr>
            <a:xfrm>
              <a:off x="9503" y="9173"/>
              <a:ext cx="438" cy="242"/>
            </a:xfrm>
            <a:prstGeom prst="rect">
              <a:avLst/>
            </a:prstGeom>
            <a:noFill/>
          </p:spPr>
          <p:txBody>
            <a:bodyPr wrap="square" lIns="0" tIns="0" rIns="0" bIns="0" rtlCol="0">
              <a:spAutoFit/>
            </a:bodyPr>
            <a:lstStyle/>
            <a:p>
              <a:r>
                <a:rPr lang="en-GB" altLang="en-US" sz="1000"/>
                <a:t>0V</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4000">
                <a:latin typeface="+mj-ea"/>
                <a:cs typeface="+mj-ea"/>
              </a:rPr>
              <a:t>Working of Multimeter</a:t>
            </a:r>
          </a:p>
        </p:txBody>
      </p:sp>
      <p:sp>
        <p:nvSpPr>
          <p:cNvPr id="6" name="Text Box 5"/>
          <p:cNvSpPr txBox="1"/>
          <p:nvPr/>
        </p:nvSpPr>
        <p:spPr>
          <a:xfrm>
            <a:off x="2453640" y="6247130"/>
            <a:ext cx="2396490" cy="306705"/>
          </a:xfrm>
          <a:prstGeom prst="rect">
            <a:avLst/>
          </a:prstGeom>
          <a:noFill/>
        </p:spPr>
        <p:txBody>
          <a:bodyPr wrap="square" rtlCol="0" anchor="t">
            <a:spAutoFit/>
          </a:bodyPr>
          <a:lstStyle/>
          <a:p>
            <a:r>
              <a:rPr lang="en-US" sz="1400"/>
              <a:t>Fluke 15B+ Digital Multimeter</a:t>
            </a:r>
          </a:p>
        </p:txBody>
      </p:sp>
      <p:grpSp>
        <p:nvGrpSpPr>
          <p:cNvPr id="71" name="Group 70"/>
          <p:cNvGrpSpPr/>
          <p:nvPr/>
        </p:nvGrpSpPr>
        <p:grpSpPr>
          <a:xfrm>
            <a:off x="8087360" y="4492625"/>
            <a:ext cx="3162300" cy="2183765"/>
            <a:chOff x="13006" y="7075"/>
            <a:chExt cx="4980" cy="3439"/>
          </a:xfrm>
        </p:grpSpPr>
        <p:pic>
          <p:nvPicPr>
            <p:cNvPr id="57" name="Picture 56"/>
            <p:cNvPicPr>
              <a:picLocks noChangeAspect="1"/>
            </p:cNvPicPr>
            <p:nvPr/>
          </p:nvPicPr>
          <p:blipFill>
            <a:blip r:embed="rId2"/>
            <a:stretch>
              <a:fillRect/>
            </a:stretch>
          </p:blipFill>
          <p:spPr>
            <a:xfrm>
              <a:off x="13006" y="7075"/>
              <a:ext cx="4838" cy="2423"/>
            </a:xfrm>
            <a:prstGeom prst="rect">
              <a:avLst/>
            </a:prstGeom>
          </p:spPr>
        </p:pic>
        <p:sp>
          <p:nvSpPr>
            <p:cNvPr id="60" name="Text Box 59"/>
            <p:cNvSpPr txBox="1"/>
            <p:nvPr/>
          </p:nvSpPr>
          <p:spPr>
            <a:xfrm>
              <a:off x="13006" y="9498"/>
              <a:ext cx="4981" cy="1017"/>
            </a:xfrm>
            <a:prstGeom prst="rect">
              <a:avLst/>
            </a:prstGeom>
            <a:noFill/>
          </p:spPr>
          <p:txBody>
            <a:bodyPr wrap="square" lIns="0" tIns="0" rIns="0" bIns="0" rtlCol="0" anchor="t">
              <a:spAutoFit/>
            </a:bodyPr>
            <a:lstStyle/>
            <a:p>
              <a:pPr algn="ctr"/>
              <a:r>
                <a:rPr lang="en-US" sz="1400"/>
                <a:t>To measure the current flowing through a component in a circuit, you must connect the ammeter in series with it</a:t>
              </a:r>
            </a:p>
          </p:txBody>
        </p:sp>
      </p:grpSp>
      <p:grpSp>
        <p:nvGrpSpPr>
          <p:cNvPr id="70" name="Group 69"/>
          <p:cNvGrpSpPr/>
          <p:nvPr/>
        </p:nvGrpSpPr>
        <p:grpSpPr>
          <a:xfrm>
            <a:off x="8074025" y="2195195"/>
            <a:ext cx="3084830" cy="2139950"/>
            <a:chOff x="12985" y="3457"/>
            <a:chExt cx="4858" cy="3370"/>
          </a:xfrm>
        </p:grpSpPr>
        <p:pic>
          <p:nvPicPr>
            <p:cNvPr id="58" name="Picture 57"/>
            <p:cNvPicPr>
              <a:picLocks noChangeAspect="1"/>
            </p:cNvPicPr>
            <p:nvPr/>
          </p:nvPicPr>
          <p:blipFill>
            <a:blip r:embed="rId3"/>
            <a:srcRect r="2277"/>
            <a:stretch>
              <a:fillRect/>
            </a:stretch>
          </p:blipFill>
          <p:spPr>
            <a:xfrm>
              <a:off x="13037" y="3457"/>
              <a:ext cx="4806" cy="2345"/>
            </a:xfrm>
            <a:prstGeom prst="rect">
              <a:avLst/>
            </a:prstGeom>
          </p:spPr>
        </p:pic>
        <p:sp>
          <p:nvSpPr>
            <p:cNvPr id="61" name="Text Box 60"/>
            <p:cNvSpPr txBox="1"/>
            <p:nvPr/>
          </p:nvSpPr>
          <p:spPr>
            <a:xfrm>
              <a:off x="12985" y="5713"/>
              <a:ext cx="4829" cy="1114"/>
            </a:xfrm>
            <a:prstGeom prst="rect">
              <a:avLst/>
            </a:prstGeom>
            <a:noFill/>
          </p:spPr>
          <p:txBody>
            <a:bodyPr wrap="square" lIns="0" tIns="0" rIns="0" bIns="0" rtlCol="0" anchor="t">
              <a:spAutoFit/>
            </a:bodyPr>
            <a:lstStyle/>
            <a:p>
              <a:pPr algn="ctr"/>
              <a:r>
                <a:rPr lang="en-US"/>
                <a:t> </a:t>
              </a:r>
              <a:r>
                <a:rPr lang="en-US" sz="1400">
                  <a:sym typeface="+mn-ea"/>
                </a:rPr>
                <a:t>To measure</a:t>
              </a:r>
              <a:r>
                <a:rPr lang="en-GB" altLang="en-US" sz="1400">
                  <a:sym typeface="+mn-ea"/>
                </a:rPr>
                <a:t> voltage</a:t>
              </a:r>
              <a:r>
                <a:rPr lang="en-US" sz="1400">
                  <a:sym typeface="+mn-ea"/>
                </a:rPr>
                <a:t> the </a:t>
              </a:r>
              <a:r>
                <a:rPr lang="en-GB" altLang="en-US" sz="1400">
                  <a:sym typeface="+mn-ea"/>
                </a:rPr>
                <a:t>across the</a:t>
              </a:r>
              <a:r>
                <a:rPr lang="en-US" sz="1400">
                  <a:sym typeface="+mn-ea"/>
                </a:rPr>
                <a:t> component in a circuit</a:t>
              </a:r>
              <a:r>
                <a:rPr lang="en-GB" altLang="en-US" sz="1400">
                  <a:sym typeface="+mn-ea"/>
                </a:rPr>
                <a:t>, </a:t>
              </a:r>
              <a:r>
                <a:rPr lang="en-US" sz="1400"/>
                <a:t>you must connect the voltmeter in parallel</a:t>
              </a:r>
              <a:r>
                <a:rPr lang="en-GB" altLang="en-US" sz="1400"/>
                <a:t> with it</a:t>
              </a:r>
            </a:p>
          </p:txBody>
        </p:sp>
      </p:grpSp>
      <p:grpSp>
        <p:nvGrpSpPr>
          <p:cNvPr id="69" name="Group 68"/>
          <p:cNvGrpSpPr/>
          <p:nvPr/>
        </p:nvGrpSpPr>
        <p:grpSpPr>
          <a:xfrm>
            <a:off x="8065135" y="254000"/>
            <a:ext cx="3093720" cy="1686560"/>
            <a:chOff x="13006" y="385"/>
            <a:chExt cx="4872" cy="2656"/>
          </a:xfrm>
        </p:grpSpPr>
        <p:pic>
          <p:nvPicPr>
            <p:cNvPr id="67" name="Content Placeholder 61"/>
            <p:cNvPicPr>
              <a:picLocks noChangeAspect="1"/>
            </p:cNvPicPr>
            <p:nvPr/>
          </p:nvPicPr>
          <p:blipFill>
            <a:blip r:embed="rId4"/>
            <a:stretch>
              <a:fillRect/>
            </a:stretch>
          </p:blipFill>
          <p:spPr>
            <a:xfrm>
              <a:off x="13006" y="385"/>
              <a:ext cx="4873" cy="2278"/>
            </a:xfrm>
            <a:prstGeom prst="rect">
              <a:avLst/>
            </a:prstGeom>
          </p:spPr>
        </p:pic>
        <p:sp>
          <p:nvSpPr>
            <p:cNvPr id="68" name="Text Box 67"/>
            <p:cNvSpPr txBox="1"/>
            <p:nvPr/>
          </p:nvSpPr>
          <p:spPr>
            <a:xfrm>
              <a:off x="13890" y="2703"/>
              <a:ext cx="3213" cy="339"/>
            </a:xfrm>
            <a:prstGeom prst="rect">
              <a:avLst/>
            </a:prstGeom>
            <a:noFill/>
          </p:spPr>
          <p:txBody>
            <a:bodyPr wrap="square" lIns="0" tIns="0" rIns="0" bIns="0" rtlCol="0" anchor="t">
              <a:spAutoFit/>
            </a:bodyPr>
            <a:lstStyle/>
            <a:p>
              <a:pPr algn="ctr"/>
              <a:r>
                <a:rPr lang="en-GB" sz="1400"/>
                <a:t>Resistance measurement</a:t>
              </a:r>
            </a:p>
          </p:txBody>
        </p:sp>
      </p:grpSp>
      <p:grpSp>
        <p:nvGrpSpPr>
          <p:cNvPr id="76" name="Group 75"/>
          <p:cNvGrpSpPr/>
          <p:nvPr/>
        </p:nvGrpSpPr>
        <p:grpSpPr>
          <a:xfrm>
            <a:off x="593725" y="885825"/>
            <a:ext cx="6944360" cy="5229860"/>
            <a:chOff x="1385" y="1395"/>
            <a:chExt cx="10936" cy="8236"/>
          </a:xfrm>
        </p:grpSpPr>
        <p:grpSp>
          <p:nvGrpSpPr>
            <p:cNvPr id="11" name="Group 10"/>
            <p:cNvGrpSpPr/>
            <p:nvPr/>
          </p:nvGrpSpPr>
          <p:grpSpPr>
            <a:xfrm>
              <a:off x="1385" y="1395"/>
              <a:ext cx="10936" cy="8236"/>
              <a:chOff x="1385" y="1395"/>
              <a:chExt cx="10936" cy="8236"/>
            </a:xfrm>
          </p:grpSpPr>
          <p:grpSp>
            <p:nvGrpSpPr>
              <p:cNvPr id="12" name="Group 11"/>
              <p:cNvGrpSpPr/>
              <p:nvPr/>
            </p:nvGrpSpPr>
            <p:grpSpPr>
              <a:xfrm>
                <a:off x="1385" y="1395"/>
                <a:ext cx="10937" cy="8236"/>
                <a:chOff x="2164" y="1889"/>
                <a:chExt cx="10937" cy="8236"/>
              </a:xfrm>
            </p:grpSpPr>
            <p:grpSp>
              <p:nvGrpSpPr>
                <p:cNvPr id="13" name="Group 12"/>
                <p:cNvGrpSpPr/>
                <p:nvPr/>
              </p:nvGrpSpPr>
              <p:grpSpPr>
                <a:xfrm>
                  <a:off x="2164" y="1889"/>
                  <a:ext cx="10937" cy="8236"/>
                  <a:chOff x="4919" y="1454"/>
                  <a:chExt cx="10937" cy="8236"/>
                </a:xfrm>
              </p:grpSpPr>
              <p:grpSp>
                <p:nvGrpSpPr>
                  <p:cNvPr id="14" name="Group 13"/>
                  <p:cNvGrpSpPr/>
                  <p:nvPr/>
                </p:nvGrpSpPr>
                <p:grpSpPr>
                  <a:xfrm>
                    <a:off x="4919" y="1454"/>
                    <a:ext cx="10937" cy="8236"/>
                    <a:chOff x="4919" y="1454"/>
                    <a:chExt cx="10937" cy="8236"/>
                  </a:xfrm>
                </p:grpSpPr>
                <p:grpSp>
                  <p:nvGrpSpPr>
                    <p:cNvPr id="15" name="Group 14"/>
                    <p:cNvGrpSpPr/>
                    <p:nvPr/>
                  </p:nvGrpSpPr>
                  <p:grpSpPr>
                    <a:xfrm>
                      <a:off x="8240" y="1454"/>
                      <a:ext cx="3494" cy="8236"/>
                      <a:chOff x="8194" y="1665"/>
                      <a:chExt cx="3494" cy="8236"/>
                    </a:xfrm>
                  </p:grpSpPr>
                  <p:pic>
                    <p:nvPicPr>
                      <p:cNvPr id="16" name="Content Placeholder 4"/>
                      <p:cNvPicPr>
                        <a:picLocks noChangeAspect="1"/>
                      </p:cNvPicPr>
                      <p:nvPr/>
                    </p:nvPicPr>
                    <p:blipFill>
                      <a:blip r:embed="rId5"/>
                      <a:stretch>
                        <a:fillRect/>
                      </a:stretch>
                    </p:blipFill>
                    <p:spPr>
                      <a:xfrm>
                        <a:off x="8194" y="1665"/>
                        <a:ext cx="3495" cy="6690"/>
                      </a:xfrm>
                      <a:prstGeom prst="rect">
                        <a:avLst/>
                      </a:prstGeom>
                    </p:spPr>
                  </p:pic>
                  <p:pic>
                    <p:nvPicPr>
                      <p:cNvPr id="17" name="Content Placeholder 6"/>
                      <p:cNvPicPr>
                        <a:picLocks noChangeAspect="1"/>
                      </p:cNvPicPr>
                      <p:nvPr/>
                    </p:nvPicPr>
                    <p:blipFill>
                      <a:blip r:embed="rId6"/>
                      <a:stretch>
                        <a:fillRect/>
                      </a:stretch>
                    </p:blipFill>
                    <p:spPr>
                      <a:xfrm>
                        <a:off x="9890" y="8355"/>
                        <a:ext cx="1547" cy="1546"/>
                      </a:xfrm>
                      <a:prstGeom prst="rect">
                        <a:avLst/>
                      </a:prstGeom>
                    </p:spPr>
                  </p:pic>
                  <p:pic>
                    <p:nvPicPr>
                      <p:cNvPr id="18" name="Picture 17"/>
                      <p:cNvPicPr>
                        <a:picLocks noChangeAspect="1"/>
                      </p:cNvPicPr>
                      <p:nvPr/>
                    </p:nvPicPr>
                    <p:blipFill>
                      <a:blip r:embed="rId7"/>
                      <a:stretch>
                        <a:fillRect/>
                      </a:stretch>
                    </p:blipFill>
                    <p:spPr>
                      <a:xfrm>
                        <a:off x="8599" y="8355"/>
                        <a:ext cx="1291" cy="1517"/>
                      </a:xfrm>
                      <a:prstGeom prst="rect">
                        <a:avLst/>
                      </a:prstGeom>
                    </p:spPr>
                  </p:pic>
                  <p:cxnSp>
                    <p:nvCxnSpPr>
                      <p:cNvPr id="19" name="Straight Connector 18"/>
                      <p:cNvCxnSpPr/>
                      <p:nvPr/>
                    </p:nvCxnSpPr>
                    <p:spPr>
                      <a:xfrm flipH="1">
                        <a:off x="9240" y="7324"/>
                        <a:ext cx="958" cy="1213"/>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9030" y="7339"/>
                        <a:ext cx="1692" cy="122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480" y="7309"/>
                        <a:ext cx="1227" cy="1243"/>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0692" y="7294"/>
                        <a:ext cx="226" cy="128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6" name="Rounded Rectangular Callout 35"/>
                    <p:cNvSpPr/>
                    <p:nvPr/>
                  </p:nvSpPr>
                  <p:spPr>
                    <a:xfrm>
                      <a:off x="12145" y="6519"/>
                      <a:ext cx="3711" cy="1625"/>
                    </a:xfrm>
                    <a:prstGeom prst="wedgeRoundRectCallout">
                      <a:avLst>
                        <a:gd name="adj1" fmla="val -82309"/>
                        <a:gd name="adj2" fmla="val -15723"/>
                        <a:gd name="adj3" fmla="val 16667"/>
                      </a:avLst>
                    </a:prstGeom>
                    <a:solidFill>
                      <a:schemeClr val="bg1">
                        <a:lumMod val="50000"/>
                        <a:alpha val="69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600" b="1">
                          <a:ln w="15875">
                            <a:noFill/>
                            <a:prstDash val="solid"/>
                          </a:ln>
                          <a:solidFill>
                            <a:schemeClr val="tx1"/>
                          </a:solidFill>
                          <a:latin typeface="Times New Roman" panose="02020603050405020304" pitchFamily="18" charset="0"/>
                          <a:cs typeface="Times New Roman" panose="02020603050405020304" pitchFamily="18" charset="0"/>
                          <a:sym typeface="+mn-ea"/>
                        </a:rPr>
                        <a:t>This terminal is used for measurement of voltage, resistance, diode, capacitance parameter</a:t>
                      </a:r>
                    </a:p>
                  </p:txBody>
                </p:sp>
                <p:sp>
                  <p:nvSpPr>
                    <p:cNvPr id="37" name="Rounded Rectangular Callout 36"/>
                    <p:cNvSpPr/>
                    <p:nvPr/>
                  </p:nvSpPr>
                  <p:spPr>
                    <a:xfrm>
                      <a:off x="11483" y="8554"/>
                      <a:ext cx="3078" cy="755"/>
                    </a:xfrm>
                    <a:prstGeom prst="wedgeRoundRectCallout">
                      <a:avLst>
                        <a:gd name="adj1" fmla="val -90415"/>
                        <a:gd name="adj2" fmla="val -247483"/>
                        <a:gd name="adj3" fmla="val 16667"/>
                      </a:avLst>
                    </a:prstGeom>
                    <a:solidFill>
                      <a:schemeClr val="bg1">
                        <a:lumMod val="50000"/>
                        <a:alpha val="69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600" b="1">
                          <a:solidFill>
                            <a:schemeClr val="tx1"/>
                          </a:solidFill>
                          <a:latin typeface="Times New Roman" panose="02020603050405020304" pitchFamily="18" charset="0"/>
                          <a:cs typeface="Times New Roman" panose="02020603050405020304" pitchFamily="18" charset="0"/>
                          <a:sym typeface="+mn-ea"/>
                        </a:rPr>
                        <a:t>This terminal is used for common</a:t>
                      </a:r>
                      <a:endParaRPr lang="en-GB" altLang="en-US" sz="1600" b="1">
                        <a:ln w="15875">
                          <a:noFill/>
                          <a:prstDash val="solid"/>
                        </a:ln>
                        <a:solidFill>
                          <a:schemeClr val="tx1"/>
                        </a:solidFill>
                        <a:latin typeface="Times New Roman" panose="02020603050405020304" pitchFamily="18" charset="0"/>
                        <a:cs typeface="Times New Roman" panose="02020603050405020304" pitchFamily="18" charset="0"/>
                        <a:sym typeface="+mn-ea"/>
                      </a:endParaRPr>
                    </a:p>
                  </p:txBody>
                </p:sp>
                <p:sp>
                  <p:nvSpPr>
                    <p:cNvPr id="41" name="Rounded Rectangular Callout 40"/>
                    <p:cNvSpPr/>
                    <p:nvPr/>
                  </p:nvSpPr>
                  <p:spPr>
                    <a:xfrm>
                      <a:off x="4919" y="6595"/>
                      <a:ext cx="3077" cy="1169"/>
                    </a:xfrm>
                    <a:prstGeom prst="wedgeRoundRectCallout">
                      <a:avLst>
                        <a:gd name="adj1" fmla="val 83831"/>
                        <a:gd name="adj2" fmla="val -11895"/>
                        <a:gd name="adj3" fmla="val 16667"/>
                      </a:avLst>
                    </a:prstGeom>
                    <a:solidFill>
                      <a:schemeClr val="bg1">
                        <a:lumMod val="50000"/>
                        <a:alpha val="69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600" b="1">
                          <a:solidFill>
                            <a:schemeClr val="tx1"/>
                          </a:solidFill>
                          <a:latin typeface="Times New Roman" panose="02020603050405020304" pitchFamily="18" charset="0"/>
                          <a:cs typeface="Times New Roman" panose="02020603050405020304" pitchFamily="18" charset="0"/>
                          <a:sym typeface="+mn-ea"/>
                        </a:rPr>
                        <a:t>This terminal is used for measurement of  ampere current</a:t>
                      </a:r>
                      <a:endParaRPr lang="en-GB" altLang="en-US" sz="1600" b="1">
                        <a:ln w="15875">
                          <a:noFill/>
                          <a:prstDash val="solid"/>
                        </a:ln>
                        <a:solidFill>
                          <a:schemeClr val="tx1"/>
                        </a:solidFill>
                        <a:latin typeface="Times New Roman" panose="02020603050405020304" pitchFamily="18" charset="0"/>
                        <a:cs typeface="Times New Roman" panose="02020603050405020304" pitchFamily="18" charset="0"/>
                        <a:sym typeface="+mn-ea"/>
                      </a:endParaRPr>
                    </a:p>
                  </p:txBody>
                </p:sp>
                <p:sp>
                  <p:nvSpPr>
                    <p:cNvPr id="42" name="Rounded Rectangular Callout 41"/>
                    <p:cNvSpPr/>
                    <p:nvPr/>
                  </p:nvSpPr>
                  <p:spPr>
                    <a:xfrm>
                      <a:off x="4920" y="8356"/>
                      <a:ext cx="3525" cy="1202"/>
                    </a:xfrm>
                    <a:prstGeom prst="wedgeRoundRectCallout">
                      <a:avLst>
                        <a:gd name="adj1" fmla="val 82595"/>
                        <a:gd name="adj2" fmla="val -156905"/>
                        <a:gd name="adj3" fmla="val 16667"/>
                      </a:avLst>
                    </a:prstGeom>
                    <a:solidFill>
                      <a:schemeClr val="bg1">
                        <a:lumMod val="50000"/>
                        <a:alpha val="69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600" b="1">
                          <a:solidFill>
                            <a:schemeClr val="tx1"/>
                          </a:solidFill>
                          <a:latin typeface="Times New Roman" panose="02020603050405020304" pitchFamily="18" charset="0"/>
                          <a:cs typeface="Times New Roman" panose="02020603050405020304" pitchFamily="18" charset="0"/>
                          <a:sym typeface="+mn-ea"/>
                        </a:rPr>
                        <a:t>This terminal is used for measurement of mili and micro ampere current</a:t>
                      </a:r>
                      <a:endParaRPr lang="en-GB" altLang="en-US" sz="1600" b="1">
                        <a:ln w="15875">
                          <a:noFill/>
                          <a:prstDash val="solid"/>
                        </a:ln>
                        <a:solidFill>
                          <a:schemeClr val="tx1"/>
                        </a:solidFill>
                        <a:latin typeface="Times New Roman" panose="02020603050405020304" pitchFamily="18" charset="0"/>
                        <a:cs typeface="Times New Roman" panose="02020603050405020304" pitchFamily="18" charset="0"/>
                        <a:sym typeface="+mn-ea"/>
                      </a:endParaRPr>
                    </a:p>
                  </p:txBody>
                </p:sp>
              </p:grpSp>
              <p:sp>
                <p:nvSpPr>
                  <p:cNvPr id="43" name="Rectangular Callout 42"/>
                  <p:cNvSpPr/>
                  <p:nvPr/>
                </p:nvSpPr>
                <p:spPr>
                  <a:xfrm>
                    <a:off x="6693" y="5658"/>
                    <a:ext cx="1631" cy="450"/>
                  </a:xfrm>
                  <a:prstGeom prst="wedgeRectCallout">
                    <a:avLst>
                      <a:gd name="adj1" fmla="val 97578"/>
                      <a:gd name="adj2" fmla="val -124000"/>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400" b="1">
                        <a:solidFill>
                          <a:schemeClr val="tx1"/>
                        </a:solidFill>
                        <a:latin typeface="Times New Roman" panose="02020603050405020304" pitchFamily="18" charset="0"/>
                        <a:cs typeface="Times New Roman" panose="02020603050405020304" pitchFamily="18" charset="0"/>
                      </a:rPr>
                      <a:t>AC Voltage</a:t>
                    </a:r>
                  </a:p>
                </p:txBody>
              </p:sp>
              <p:sp>
                <p:nvSpPr>
                  <p:cNvPr id="47" name="Rectangular Callout 46"/>
                  <p:cNvSpPr/>
                  <p:nvPr/>
                </p:nvSpPr>
                <p:spPr>
                  <a:xfrm>
                    <a:off x="6693" y="5059"/>
                    <a:ext cx="1631" cy="450"/>
                  </a:xfrm>
                  <a:prstGeom prst="wedgeRectCallout">
                    <a:avLst>
                      <a:gd name="adj1" fmla="val 110331"/>
                      <a:gd name="adj2" fmla="val -68000"/>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400" b="1">
                        <a:solidFill>
                          <a:schemeClr val="tx1"/>
                        </a:solidFill>
                        <a:latin typeface="Times New Roman" panose="02020603050405020304" pitchFamily="18" charset="0"/>
                        <a:cs typeface="Times New Roman" panose="02020603050405020304" pitchFamily="18" charset="0"/>
                      </a:rPr>
                      <a:t>DC Voltage</a:t>
                    </a:r>
                  </a:p>
                </p:txBody>
              </p:sp>
              <p:sp>
                <p:nvSpPr>
                  <p:cNvPr id="48" name="Rectangular Callout 47"/>
                  <p:cNvSpPr/>
                  <p:nvPr/>
                </p:nvSpPr>
                <p:spPr>
                  <a:xfrm>
                    <a:off x="6693" y="4463"/>
                    <a:ext cx="1631" cy="450"/>
                  </a:xfrm>
                  <a:prstGeom prst="wedgeRectCallout">
                    <a:avLst>
                      <a:gd name="adj1" fmla="val 126885"/>
                      <a:gd name="adj2" fmla="val 9111"/>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400" b="1">
                        <a:solidFill>
                          <a:schemeClr val="tx1"/>
                        </a:solidFill>
                        <a:latin typeface="Times New Roman" panose="02020603050405020304" pitchFamily="18" charset="0"/>
                        <a:cs typeface="Times New Roman" panose="02020603050405020304" pitchFamily="18" charset="0"/>
                      </a:rPr>
                      <a:t>Mili Voltage</a:t>
                    </a:r>
                  </a:p>
                </p:txBody>
              </p:sp>
              <p:sp>
                <p:nvSpPr>
                  <p:cNvPr id="49" name="Rectangular Callout 48"/>
                  <p:cNvSpPr/>
                  <p:nvPr/>
                </p:nvSpPr>
                <p:spPr>
                  <a:xfrm>
                    <a:off x="11637" y="5658"/>
                    <a:ext cx="1797" cy="552"/>
                  </a:xfrm>
                  <a:prstGeom prst="wedgeRectCallout">
                    <a:avLst>
                      <a:gd name="adj1" fmla="val -87673"/>
                      <a:gd name="adj2" fmla="val -40579"/>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400" b="1">
                        <a:solidFill>
                          <a:schemeClr val="tx1"/>
                        </a:solidFill>
                        <a:latin typeface="Times New Roman" panose="02020603050405020304" pitchFamily="18" charset="0"/>
                        <a:cs typeface="Times New Roman" panose="02020603050405020304" pitchFamily="18" charset="0"/>
                      </a:rPr>
                      <a:t>Micro Ampere</a:t>
                    </a:r>
                  </a:p>
                </p:txBody>
              </p:sp>
              <p:sp>
                <p:nvSpPr>
                  <p:cNvPr id="56" name="Rectangular Callout 55"/>
                  <p:cNvSpPr/>
                  <p:nvPr/>
                </p:nvSpPr>
                <p:spPr>
                  <a:xfrm>
                    <a:off x="11704" y="5059"/>
                    <a:ext cx="1667" cy="450"/>
                  </a:xfrm>
                  <a:prstGeom prst="wedgeRectCallout">
                    <a:avLst>
                      <a:gd name="adj1" fmla="val -96610"/>
                      <a:gd name="adj2" fmla="val 9111"/>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400" b="1">
                        <a:solidFill>
                          <a:schemeClr val="tx1"/>
                        </a:solidFill>
                        <a:latin typeface="Times New Roman" panose="02020603050405020304" pitchFamily="18" charset="0"/>
                        <a:cs typeface="Times New Roman" panose="02020603050405020304" pitchFamily="18" charset="0"/>
                      </a:rPr>
                      <a:t>Mili Ampere</a:t>
                    </a:r>
                  </a:p>
                </p:txBody>
              </p:sp>
              <p:sp>
                <p:nvSpPr>
                  <p:cNvPr id="59" name="Rectangular Callout 58"/>
                  <p:cNvSpPr/>
                  <p:nvPr/>
                </p:nvSpPr>
                <p:spPr>
                  <a:xfrm>
                    <a:off x="11704" y="4463"/>
                    <a:ext cx="1667" cy="450"/>
                  </a:xfrm>
                  <a:prstGeom prst="wedgeRectCallout">
                    <a:avLst>
                      <a:gd name="adj1" fmla="val -108908"/>
                      <a:gd name="adj2" fmla="val 62222"/>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400" b="1">
                        <a:solidFill>
                          <a:schemeClr val="tx1"/>
                        </a:solidFill>
                        <a:latin typeface="Times New Roman" panose="02020603050405020304" pitchFamily="18" charset="0"/>
                        <a:cs typeface="Times New Roman" panose="02020603050405020304" pitchFamily="18" charset="0"/>
                      </a:rPr>
                      <a:t>Ampere</a:t>
                    </a:r>
                  </a:p>
                </p:txBody>
              </p:sp>
              <p:sp>
                <p:nvSpPr>
                  <p:cNvPr id="62" name="Rectangular Callout 61"/>
                  <p:cNvSpPr/>
                  <p:nvPr/>
                </p:nvSpPr>
                <p:spPr>
                  <a:xfrm>
                    <a:off x="11704" y="3792"/>
                    <a:ext cx="1667" cy="450"/>
                  </a:xfrm>
                  <a:prstGeom prst="wedgeRectCallout">
                    <a:avLst>
                      <a:gd name="adj1" fmla="val -128704"/>
                      <a:gd name="adj2" fmla="val 168888"/>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400" b="1">
                        <a:solidFill>
                          <a:schemeClr val="tx1"/>
                        </a:solidFill>
                        <a:latin typeface="Times New Roman" panose="02020603050405020304" pitchFamily="18" charset="0"/>
                        <a:cs typeface="Times New Roman" panose="02020603050405020304" pitchFamily="18" charset="0"/>
                      </a:rPr>
                      <a:t>Capacitance</a:t>
                    </a:r>
                  </a:p>
                </p:txBody>
              </p:sp>
              <p:sp>
                <p:nvSpPr>
                  <p:cNvPr id="63" name="Rectangular Callout 62"/>
                  <p:cNvSpPr/>
                  <p:nvPr/>
                </p:nvSpPr>
                <p:spPr>
                  <a:xfrm>
                    <a:off x="6507" y="3327"/>
                    <a:ext cx="1852" cy="990"/>
                  </a:xfrm>
                  <a:prstGeom prst="wedgeRectCallout">
                    <a:avLst>
                      <a:gd name="adj1" fmla="val 145725"/>
                      <a:gd name="adj2" fmla="val 90497"/>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400" b="1">
                        <a:solidFill>
                          <a:schemeClr val="tx1"/>
                        </a:solidFill>
                        <a:latin typeface="Times New Roman" panose="02020603050405020304" pitchFamily="18" charset="0"/>
                        <a:cs typeface="Times New Roman" panose="02020603050405020304" pitchFamily="18" charset="0"/>
                      </a:rPr>
                      <a:t>Resistance, Connectivity and Diode</a:t>
                    </a:r>
                  </a:p>
                </p:txBody>
              </p:sp>
            </p:grpSp>
            <p:sp>
              <p:nvSpPr>
                <p:cNvPr id="64" name="Text Box 63"/>
                <p:cNvSpPr txBox="1"/>
                <p:nvPr/>
              </p:nvSpPr>
              <p:spPr>
                <a:xfrm>
                  <a:off x="10837" y="4781"/>
                  <a:ext cx="339" cy="2095"/>
                </a:xfrm>
                <a:prstGeom prst="rect">
                  <a:avLst/>
                </a:prstGeom>
                <a:noFill/>
              </p:spPr>
              <p:txBody>
                <a:bodyPr vert="eaVert" wrap="square" lIns="0" tIns="0" rIns="0" bIns="0" rtlCol="0">
                  <a:spAutoFit/>
                </a:bodyPr>
                <a:lstStyle/>
                <a:p>
                  <a:r>
                    <a:rPr lang="en-GB" altLang="en-US" sz="1400">
                      <a:latin typeface="Times New Roman" panose="02020603050405020304" pitchFamily="18" charset="0"/>
                      <a:cs typeface="Times New Roman" panose="02020603050405020304" pitchFamily="18" charset="0"/>
                    </a:rPr>
                    <a:t>Both DC and AC</a:t>
                  </a:r>
                </a:p>
              </p:txBody>
            </p:sp>
            <p:sp>
              <p:nvSpPr>
                <p:cNvPr id="65" name="Right Brace 64"/>
                <p:cNvSpPr/>
                <p:nvPr/>
              </p:nvSpPr>
              <p:spPr>
                <a:xfrm>
                  <a:off x="10677" y="4913"/>
                  <a:ext cx="119" cy="1602"/>
                </a:xfrm>
                <a:prstGeom prst="rightBrace">
                  <a:avLst/>
                </a:prstGeom>
                <a:ln w="15875">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66" name="Rounded Rectangle 65"/>
              <p:cNvSpPr/>
              <p:nvPr/>
            </p:nvSpPr>
            <p:spPr>
              <a:xfrm>
                <a:off x="6147" y="5348"/>
                <a:ext cx="731" cy="4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400" b="1">
                    <a:solidFill>
                      <a:schemeClr val="tx1"/>
                    </a:solidFill>
                  </a:rPr>
                  <a:t>Knob</a:t>
                </a:r>
              </a:p>
            </p:txBody>
          </p:sp>
        </p:grpSp>
        <p:pic>
          <p:nvPicPr>
            <p:cNvPr id="72" name="Content Placeholder 4"/>
            <p:cNvPicPr>
              <a:picLocks noChangeAspect="1"/>
            </p:cNvPicPr>
            <p:nvPr/>
          </p:nvPicPr>
          <p:blipFill>
            <a:blip r:embed="rId8"/>
            <a:srcRect l="9189" t="16667" r="1081" b="7667"/>
            <a:stretch>
              <a:fillRect/>
            </a:stretch>
          </p:blipFill>
          <p:spPr>
            <a:xfrm>
              <a:off x="1643" y="1992"/>
              <a:ext cx="480" cy="178"/>
            </a:xfrm>
            <a:prstGeom prst="rect">
              <a:avLst/>
            </a:prstGeom>
          </p:spPr>
        </p:pic>
        <p:pic>
          <p:nvPicPr>
            <p:cNvPr id="73" name="Picture 72"/>
            <p:cNvPicPr>
              <a:picLocks noChangeAspect="1"/>
            </p:cNvPicPr>
            <p:nvPr/>
          </p:nvPicPr>
          <p:blipFill>
            <a:blip r:embed="rId9"/>
            <a:srcRect l="877" t="10526"/>
            <a:stretch>
              <a:fillRect/>
            </a:stretch>
          </p:blipFill>
          <p:spPr>
            <a:xfrm>
              <a:off x="1617" y="2478"/>
              <a:ext cx="531" cy="240"/>
            </a:xfrm>
            <a:prstGeom prst="rect">
              <a:avLst/>
            </a:prstGeom>
          </p:spPr>
        </p:pic>
        <p:sp>
          <p:nvSpPr>
            <p:cNvPr id="74" name="Text Box 73"/>
            <p:cNvSpPr txBox="1"/>
            <p:nvPr/>
          </p:nvSpPr>
          <p:spPr>
            <a:xfrm>
              <a:off x="2139" y="1863"/>
              <a:ext cx="520" cy="436"/>
            </a:xfrm>
            <a:prstGeom prst="rect">
              <a:avLst/>
            </a:prstGeom>
            <a:noFill/>
          </p:spPr>
          <p:txBody>
            <a:bodyPr wrap="none" lIns="0" tIns="0" rIns="0" bIns="0" rtlCol="0" anchor="t">
              <a:spAutoFit/>
            </a:bodyPr>
            <a:lstStyle/>
            <a:p>
              <a:r>
                <a:rPr lang="en-GB" altLang="en-US" b="1">
                  <a:latin typeface="Times New Roman" panose="02020603050405020304" pitchFamily="18" charset="0"/>
                  <a:cs typeface="Times New Roman" panose="02020603050405020304" pitchFamily="18" charset="0"/>
                  <a:sym typeface="+mn-ea"/>
                </a:rPr>
                <a:t>AC</a:t>
              </a:r>
              <a:endParaRPr lang="en-US"/>
            </a:p>
          </p:txBody>
        </p:sp>
        <p:sp>
          <p:nvSpPr>
            <p:cNvPr id="75" name="Text Box 74"/>
            <p:cNvSpPr txBox="1"/>
            <p:nvPr/>
          </p:nvSpPr>
          <p:spPr>
            <a:xfrm>
              <a:off x="2148" y="2373"/>
              <a:ext cx="520" cy="436"/>
            </a:xfrm>
            <a:prstGeom prst="rect">
              <a:avLst/>
            </a:prstGeom>
            <a:noFill/>
          </p:spPr>
          <p:txBody>
            <a:bodyPr wrap="none" lIns="0" tIns="0" rIns="0" bIns="0" rtlCol="0" anchor="t">
              <a:spAutoFit/>
            </a:bodyPr>
            <a:lstStyle/>
            <a:p>
              <a:r>
                <a:rPr lang="en-GB" altLang="en-US" b="1">
                  <a:latin typeface="Times New Roman" panose="02020603050405020304" pitchFamily="18" charset="0"/>
                  <a:cs typeface="Times New Roman" panose="02020603050405020304" pitchFamily="18" charset="0"/>
                  <a:sym typeface="+mn-ea"/>
                </a:rPr>
                <a:t>DC</a:t>
              </a:r>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29419"/>
          </a:xfrm>
        </p:spPr>
        <p:txBody>
          <a:bodyPr>
            <a:normAutofit/>
          </a:bodyPr>
          <a:lstStyle/>
          <a:p>
            <a:r>
              <a:rPr lang="en-US" sz="3600" dirty="0">
                <a:latin typeface="+mj-ea"/>
                <a:cs typeface="+mj-ea"/>
              </a:rPr>
              <a:t>Ohm’s Law</a:t>
            </a:r>
          </a:p>
        </p:txBody>
      </p:sp>
      <p:sp>
        <p:nvSpPr>
          <p:cNvPr id="3" name="Content Placeholder 2"/>
          <p:cNvSpPr>
            <a:spLocks noGrp="1"/>
          </p:cNvSpPr>
          <p:nvPr>
            <p:ph idx="1"/>
          </p:nvPr>
        </p:nvSpPr>
        <p:spPr>
          <a:xfrm>
            <a:off x="838200" y="1202076"/>
            <a:ext cx="10515600" cy="4974887"/>
          </a:xfrm>
        </p:spPr>
        <p:txBody>
          <a:bodyPr/>
          <a:lstStyle/>
          <a:p>
            <a:r>
              <a:rPr lang="en-US" sz="1800" dirty="0">
                <a:latin typeface="Arial" panose="020B0604020202020204" pitchFamily="34" charset="0"/>
                <a:cs typeface="Arial" panose="020B0604020202020204" pitchFamily="34" charset="0"/>
              </a:rPr>
              <a:t>Ohm’s law states the relationship between electric current and potential difference.</a:t>
            </a:r>
          </a:p>
          <a:p>
            <a:r>
              <a:rPr lang="en-US" sz="1800" dirty="0">
                <a:latin typeface="Arial" panose="020B0604020202020204" pitchFamily="34" charset="0"/>
                <a:cs typeface="Arial" panose="020B0604020202020204" pitchFamily="34" charset="0"/>
              </a:rPr>
              <a:t>Georg Simon Ohm, a German physicist was the first to verify Ohm’s law experimentally.</a:t>
            </a:r>
          </a:p>
          <a:p>
            <a:r>
              <a:rPr lang="en-US" sz="1800" dirty="0">
                <a:latin typeface="Arial" panose="020B0604020202020204" pitchFamily="34" charset="0"/>
                <a:cs typeface="Arial" panose="020B0604020202020204" pitchFamily="34" charset="0"/>
              </a:rPr>
              <a:t>Ohm’s law states that the voltage across a conductor is directly proportional to the current flowing through it, provided all physical conditions and temperatures remain constant.</a:t>
            </a:r>
          </a:p>
          <a:p>
            <a:r>
              <a:rPr lang="en-US" sz="1800" dirty="0">
                <a:latin typeface="Arial" panose="020B0604020202020204" pitchFamily="34" charset="0"/>
                <a:cs typeface="Arial" panose="020B0604020202020204" pitchFamily="34" charset="0"/>
              </a:rPr>
              <a:t>Mathematically, Ohm’s law can be expressed as </a:t>
            </a:r>
          </a:p>
          <a:p>
            <a:pPr algn="ctr">
              <a:buNone/>
            </a:pPr>
            <a:r>
              <a:rPr lang="en-US" sz="1800" dirty="0">
                <a:latin typeface="Arial" panose="020B0604020202020204" pitchFamily="34" charset="0"/>
                <a:cs typeface="Arial" panose="020B0604020202020204" pitchFamily="34" charset="0"/>
              </a:rPr>
              <a:t>V ∝ I</a:t>
            </a:r>
          </a:p>
          <a:p>
            <a:pPr algn="ctr">
              <a:buNone/>
            </a:pPr>
            <a:r>
              <a:rPr lang="en-US" sz="1800" dirty="0">
                <a:latin typeface="Arial" panose="020B0604020202020204" pitchFamily="34" charset="0"/>
                <a:cs typeface="Arial" panose="020B0604020202020204" pitchFamily="34" charset="0"/>
              </a:rPr>
              <a:t>V = I x R</a:t>
            </a:r>
          </a:p>
          <a:p>
            <a:pPr>
              <a:buNone/>
            </a:pPr>
            <a:r>
              <a:rPr lang="en-US" sz="1800" dirty="0">
                <a:latin typeface="Arial" panose="020B0604020202020204" pitchFamily="34" charset="0"/>
                <a:cs typeface="Arial" panose="020B0604020202020204" pitchFamily="34" charset="0"/>
              </a:rPr>
              <a:t>, V = Voltage applied between two points of a conducting wire, I = Current flowing through it and R = Resistance of the wire.</a:t>
            </a:r>
          </a:p>
          <a:p>
            <a:endParaRPr lang="en-US" sz="1800" dirty="0">
              <a:latin typeface="Arial" panose="020B0604020202020204" pitchFamily="34" charset="0"/>
              <a:cs typeface="Arial" panose="020B0604020202020204" pitchFamily="34" charset="0"/>
            </a:endParaRP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942" y="4303847"/>
            <a:ext cx="3581400" cy="21488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616"/>
            <a:ext cx="10515600" cy="592818"/>
          </a:xfrm>
        </p:spPr>
        <p:txBody>
          <a:bodyPr>
            <a:noAutofit/>
          </a:bodyPr>
          <a:lstStyle/>
          <a:p>
            <a:r>
              <a:rPr lang="en-US" sz="3600" dirty="0">
                <a:latin typeface="+mj-ea"/>
                <a:cs typeface="+mj-ea"/>
              </a:rPr>
              <a:t>Voltage Divider Circuit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9572" y="957944"/>
            <a:ext cx="4880656" cy="2345060"/>
          </a:xfrm>
        </p:spPr>
      </p:pic>
      <mc:AlternateContent xmlns:mc="http://schemas.openxmlformats.org/markup-compatibility/2006" xmlns:a14="http://schemas.microsoft.com/office/drawing/2010/main">
        <mc:Choice Requires="a14">
          <p:sp>
            <p:nvSpPr>
              <p:cNvPr id="6" name="TextBox 5"/>
              <p:cNvSpPr txBox="1"/>
              <p:nvPr/>
            </p:nvSpPr>
            <p:spPr>
              <a:xfrm>
                <a:off x="377371" y="3303004"/>
                <a:ext cx="11451772" cy="288425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In a series combination of resistances, current remains the same and voltage drop occurs across each resistance present in the circuit.</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From Fig, if </a:t>
                </a:r>
                <a14:m>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m:t>
                        </m:r>
                      </m:sub>
                    </m:sSub>
                  </m:oMath>
                </a14:m>
                <a:r>
                  <a:rPr lang="en-US" sz="2000" dirty="0">
                    <a:latin typeface="Arial" panose="020B0604020202020204" pitchFamily="34" charset="0"/>
                    <a:cs typeface="Arial" panose="020B0604020202020204" pitchFamily="34" charset="0"/>
                  </a:rPr>
                  <a:t> is the voltage drop across </a:t>
                </a:r>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𝑅</m:t>
                        </m:r>
                      </m:e>
                      <m:sub>
                        <m:r>
                          <a:rPr lang="en-US" sz="2000" i="1">
                            <a:latin typeface="Cambria Math" panose="02040503050406030204" pitchFamily="18" charset="0"/>
                            <a:ea typeface="Cambria Math" panose="02040503050406030204" pitchFamily="18" charset="0"/>
                          </a:rPr>
                          <m:t>1</m:t>
                        </m:r>
                      </m:sub>
                    </m:sSub>
                  </m:oMath>
                </a14:m>
                <a:r>
                  <a:rPr lang="en-US" sz="2000" dirty="0">
                    <a:latin typeface="Arial" panose="020B0604020202020204" pitchFamily="34" charset="0"/>
                    <a:cs typeface="Arial" panose="020B0604020202020204" pitchFamily="34" charset="0"/>
                  </a:rPr>
                  <a:t>, then according to voltage divider rule,</a:t>
                </a:r>
              </a:p>
              <a:p>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m:oMathPara>
                </a14:m>
                <a:endParaRPr lang="en-IN" sz="2000"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Similarly, </a:t>
                </a:r>
                <a:endParaRPr lang="en-US" sz="2000" i="1" dirty="0">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IN"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𝑉</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𝑅</m:t>
                              </m:r>
                            </m:e>
                            <m:sub>
                              <m:r>
                                <a:rPr lang="en-US" sz="2000" b="0" i="1" smtClean="0">
                                  <a:latin typeface="Cambria Math" panose="02040503050406030204" pitchFamily="18" charset="0"/>
                                  <a:ea typeface="Cambria Math" panose="02040503050406030204" pitchFamily="18" charset="0"/>
                                </a:rPr>
                                <m:t>2</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den>
                      </m:f>
                    </m:oMath>
                  </m:oMathPara>
                </a14:m>
                <a:endParaRPr lang="en-IN" sz="2000" dirty="0">
                  <a:latin typeface="Arial" panose="020B0604020202020204" pitchFamily="34" charset="0"/>
                  <a:cs typeface="Arial" panose="020B0604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77371" y="3303004"/>
                <a:ext cx="11451772" cy="2884251"/>
              </a:xfrm>
              <a:prstGeom prst="rect">
                <a:avLst/>
              </a:prstGeom>
              <a:blipFill rotWithShape="1">
                <a:blip r:embed="rId3"/>
                <a:stretch>
                  <a:fillRect l="-2" t="-13" r="3" b="16"/>
                </a:stretch>
              </a:blipFill>
            </p:spPr>
            <p:txBody>
              <a:bodyPr/>
              <a:lstStyle/>
              <a:p>
                <a:r>
                  <a:rPr lang="en-US"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155"/>
            <a:ext cx="4417695" cy="650875"/>
          </a:xfrm>
        </p:spPr>
        <p:txBody>
          <a:bodyPr>
            <a:normAutofit fontScale="90000"/>
          </a:bodyPr>
          <a:lstStyle/>
          <a:p>
            <a:r>
              <a:rPr lang="en-US" sz="3555" dirty="0">
                <a:solidFill>
                  <a:srgbClr val="00B0F0"/>
                </a:solidFill>
                <a:latin typeface="+mj-ea"/>
                <a:cs typeface="+mj-ea"/>
              </a:rPr>
              <a:t>Available DC source</a:t>
            </a:r>
          </a:p>
        </p:txBody>
      </p:sp>
      <p:sp>
        <p:nvSpPr>
          <p:cNvPr id="21" name="TextBox 20"/>
          <p:cNvSpPr txBox="1"/>
          <p:nvPr/>
        </p:nvSpPr>
        <p:spPr>
          <a:xfrm>
            <a:off x="7465814" y="1651650"/>
            <a:ext cx="4131384" cy="2553335"/>
          </a:xfrm>
          <a:prstGeom prst="rect">
            <a:avLst/>
          </a:prstGeom>
          <a:noFill/>
        </p:spPr>
        <p:txBody>
          <a:bodyPr wrap="square" rtlCol="0">
            <a:spAutoFit/>
          </a:bodyPr>
          <a:lstStyle/>
          <a:p>
            <a:pPr marL="457200" indent="-457200">
              <a:buFont typeface="+mj-lt"/>
              <a:buAutoNum type="arabicPeriod"/>
            </a:pPr>
            <a:r>
              <a:rPr lang="en-IN" sz="2000" dirty="0"/>
              <a:t>Technical Specifications:</a:t>
            </a:r>
          </a:p>
          <a:p>
            <a:pPr marL="285750" indent="-285750">
              <a:buFont typeface="Arial" panose="020B0604020202020204" pitchFamily="34" charset="0"/>
              <a:buChar char="•"/>
            </a:pPr>
            <a:r>
              <a:rPr lang="en-IN" sz="2000" dirty="0"/>
              <a:t>DC Output (2nos.): 0-5V </a:t>
            </a:r>
          </a:p>
          <a:p>
            <a:pPr marL="285750" indent="-285750">
              <a:buFont typeface="Arial" panose="020B0604020202020204" pitchFamily="34" charset="0"/>
              <a:buChar char="•"/>
            </a:pPr>
            <a:r>
              <a:rPr lang="en-IN" sz="2000" dirty="0"/>
              <a:t>Current max. : 2 Amp </a:t>
            </a:r>
          </a:p>
          <a:p>
            <a:pPr marL="285750" indent="-285750">
              <a:buFont typeface="Arial" panose="020B0604020202020204" pitchFamily="34" charset="0"/>
              <a:buChar char="•"/>
            </a:pPr>
            <a:r>
              <a:rPr lang="en-IN" sz="2000" dirty="0"/>
              <a:t>Setting Resolution </a:t>
            </a:r>
          </a:p>
          <a:p>
            <a:r>
              <a:rPr lang="en-IN" sz="2000" dirty="0"/>
              <a:t>         Voltage : 10mV </a:t>
            </a:r>
          </a:p>
          <a:p>
            <a:r>
              <a:rPr lang="en-IN" sz="2000" dirty="0"/>
              <a:t>         Current : 10mA </a:t>
            </a:r>
          </a:p>
          <a:p>
            <a:pPr marL="285750" indent="-285750">
              <a:buFont typeface="Arial" panose="020B0604020202020204" pitchFamily="34" charset="0"/>
              <a:buChar char="•"/>
            </a:pPr>
            <a:r>
              <a:rPr lang="en-IN" sz="2000" dirty="0"/>
              <a:t>Accuracy : ±1%</a:t>
            </a:r>
          </a:p>
          <a:p>
            <a:pPr marL="285750" indent="-285750">
              <a:buFont typeface="Arial" panose="020B0604020202020204" pitchFamily="34" charset="0"/>
              <a:buChar char="•"/>
            </a:pPr>
            <a:r>
              <a:rPr lang="en-US" sz="2000" dirty="0"/>
              <a:t>Input Line Voltage : 230V AC, 50Hz</a:t>
            </a:r>
          </a:p>
        </p:txBody>
      </p:sp>
      <p:grpSp>
        <p:nvGrpSpPr>
          <p:cNvPr id="32" name="Group 31"/>
          <p:cNvGrpSpPr/>
          <p:nvPr/>
        </p:nvGrpSpPr>
        <p:grpSpPr>
          <a:xfrm>
            <a:off x="629560" y="2025030"/>
            <a:ext cx="4578350" cy="4504055"/>
            <a:chOff x="1051" y="1816"/>
            <a:chExt cx="7210" cy="7093"/>
          </a:xfrm>
        </p:grpSpPr>
        <p:grpSp>
          <p:nvGrpSpPr>
            <p:cNvPr id="31" name="Group 30"/>
            <p:cNvGrpSpPr/>
            <p:nvPr/>
          </p:nvGrpSpPr>
          <p:grpSpPr>
            <a:xfrm>
              <a:off x="1051" y="1816"/>
              <a:ext cx="7210" cy="6866"/>
              <a:chOff x="1051" y="1816"/>
              <a:chExt cx="7210" cy="6866"/>
            </a:xfrm>
          </p:grpSpPr>
          <p:pic>
            <p:nvPicPr>
              <p:cNvPr id="28" name="Content Placeholder 4"/>
              <p:cNvPicPr>
                <a:picLocks noGrp="1" noChangeAspect="1"/>
              </p:cNvPicPr>
              <p:nvPr/>
            </p:nvPicPr>
            <p:blipFill>
              <a:blip r:embed="rId2">
                <a:extLst>
                  <a:ext uri="{28A0092B-C50C-407E-A947-70E740481C1C}">
                    <a14:useLocalDpi xmlns:a14="http://schemas.microsoft.com/office/drawing/2010/main" val="0"/>
                  </a:ext>
                </a:extLst>
              </a:blip>
              <a:srcRect/>
              <a:stretch>
                <a:fillRect/>
              </a:stretch>
            </p:blipFill>
            <p:spPr>
              <a:xfrm>
                <a:off x="1051" y="1816"/>
                <a:ext cx="7211" cy="6866"/>
              </a:xfrm>
              <a:prstGeom prst="rect">
                <a:avLst/>
              </a:prstGeom>
            </p:spPr>
          </p:pic>
          <p:sp>
            <p:nvSpPr>
              <p:cNvPr id="29" name="Rectangle 5"/>
              <p:cNvSpPr/>
              <p:nvPr/>
            </p:nvSpPr>
            <p:spPr>
              <a:xfrm>
                <a:off x="5696" y="5309"/>
                <a:ext cx="1920" cy="2674"/>
              </a:xfrm>
              <a:prstGeom prst="rect">
                <a:avLst/>
              </a:prstGeom>
              <a:noFill/>
              <a:ln w="38100">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0" name="Rectangle 6"/>
              <p:cNvSpPr/>
              <p:nvPr/>
            </p:nvSpPr>
            <p:spPr>
              <a:xfrm>
                <a:off x="3383" y="5309"/>
                <a:ext cx="1920" cy="2674"/>
              </a:xfrm>
              <a:prstGeom prst="rect">
                <a:avLst/>
              </a:prstGeom>
              <a:noFill/>
              <a:ln w="38100">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sp>
          <p:nvSpPr>
            <p:cNvPr id="10" name="TextBox 9"/>
            <p:cNvSpPr txBox="1"/>
            <p:nvPr/>
          </p:nvSpPr>
          <p:spPr>
            <a:xfrm>
              <a:off x="5696" y="8205"/>
              <a:ext cx="1784" cy="582"/>
            </a:xfrm>
            <a:prstGeom prst="rect">
              <a:avLst/>
            </a:prstGeom>
            <a:noFill/>
          </p:spPr>
          <p:txBody>
            <a:bodyPr wrap="square" rtlCol="0">
              <a:spAutoFit/>
            </a:bodyPr>
            <a:lstStyle/>
            <a:p>
              <a:r>
                <a:rPr lang="en-US" dirty="0"/>
                <a:t>Channel B</a:t>
              </a:r>
              <a:endParaRPr lang="en-IN" dirty="0"/>
            </a:p>
          </p:txBody>
        </p:sp>
        <p:sp>
          <p:nvSpPr>
            <p:cNvPr id="11" name="TextBox 10"/>
            <p:cNvSpPr txBox="1"/>
            <p:nvPr/>
          </p:nvSpPr>
          <p:spPr>
            <a:xfrm>
              <a:off x="3383" y="8327"/>
              <a:ext cx="1784" cy="582"/>
            </a:xfrm>
            <a:prstGeom prst="rect">
              <a:avLst/>
            </a:prstGeom>
            <a:noFill/>
          </p:spPr>
          <p:txBody>
            <a:bodyPr wrap="square" rtlCol="0">
              <a:spAutoFit/>
            </a:bodyPr>
            <a:lstStyle/>
            <a:p>
              <a:r>
                <a:rPr lang="en-US" dirty="0"/>
                <a:t>Channel A</a:t>
              </a:r>
              <a:endParaRPr lang="en-IN" dirty="0"/>
            </a:p>
          </p:txBody>
        </p:sp>
      </p:grpSp>
      <p:sp>
        <p:nvSpPr>
          <p:cNvPr id="5" name="TextBox 4"/>
          <p:cNvSpPr txBox="1"/>
          <p:nvPr/>
        </p:nvSpPr>
        <p:spPr>
          <a:xfrm>
            <a:off x="914400" y="946314"/>
            <a:ext cx="10366744" cy="646331"/>
          </a:xfrm>
          <a:prstGeom prst="rect">
            <a:avLst/>
          </a:prstGeom>
          <a:noFill/>
        </p:spPr>
        <p:txBody>
          <a:bodyPr wrap="square">
            <a:spAutoFit/>
          </a:bodyPr>
          <a:lstStyle/>
          <a:p>
            <a:r>
              <a:rPr lang="en-US" b="0" i="0" dirty="0">
                <a:solidFill>
                  <a:srgbClr val="000000"/>
                </a:solidFill>
                <a:effectLst/>
                <a:latin typeface="Arial" panose="020B0604020202020204" pitchFamily="34" charset="0"/>
              </a:rPr>
              <a:t>DC sources refer to sources of electrical energy which are associated with constant voltages and currents.</a:t>
            </a:r>
          </a:p>
        </p:txBody>
      </p:sp>
      <p:sp>
        <p:nvSpPr>
          <p:cNvPr id="6" name="Rectangular Callout 49"/>
          <p:cNvSpPr/>
          <p:nvPr/>
        </p:nvSpPr>
        <p:spPr>
          <a:xfrm>
            <a:off x="5660476" y="3637673"/>
            <a:ext cx="1067462" cy="371066"/>
          </a:xfrm>
          <a:prstGeom prst="wedgeRectCallout">
            <a:avLst>
              <a:gd name="adj1" fmla="val -160459"/>
              <a:gd name="adj2" fmla="val 148666"/>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200" b="1" dirty="0">
                <a:solidFill>
                  <a:schemeClr val="tx1"/>
                </a:solidFill>
              </a:rPr>
              <a:t>Current knob</a:t>
            </a:r>
          </a:p>
        </p:txBody>
      </p:sp>
      <p:sp>
        <p:nvSpPr>
          <p:cNvPr id="7" name="Rectangular Callout 49"/>
          <p:cNvSpPr/>
          <p:nvPr/>
        </p:nvSpPr>
        <p:spPr>
          <a:xfrm>
            <a:off x="5651079" y="4204985"/>
            <a:ext cx="1185656" cy="455096"/>
          </a:xfrm>
          <a:prstGeom prst="wedgeRectCallout">
            <a:avLst>
              <a:gd name="adj1" fmla="val -160459"/>
              <a:gd name="adj2" fmla="val 148666"/>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200" b="1" dirty="0">
                <a:solidFill>
                  <a:schemeClr val="tx1"/>
                </a:solidFill>
              </a:rPr>
              <a:t>Voltage knob for fine tuning</a:t>
            </a:r>
          </a:p>
        </p:txBody>
      </p:sp>
      <p:sp>
        <p:nvSpPr>
          <p:cNvPr id="17" name="Rectangular Callout 49"/>
          <p:cNvSpPr/>
          <p:nvPr/>
        </p:nvSpPr>
        <p:spPr>
          <a:xfrm>
            <a:off x="5660475" y="4792369"/>
            <a:ext cx="1185655" cy="455096"/>
          </a:xfrm>
          <a:prstGeom prst="wedgeRectCallout">
            <a:avLst>
              <a:gd name="adj1" fmla="val -160459"/>
              <a:gd name="adj2" fmla="val 148666"/>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200" b="1" dirty="0">
                <a:solidFill>
                  <a:schemeClr val="tx1"/>
                </a:solidFill>
              </a:rPr>
              <a:t>Ground terminal</a:t>
            </a:r>
          </a:p>
        </p:txBody>
      </p:sp>
      <p:sp>
        <p:nvSpPr>
          <p:cNvPr id="19" name="Rectangular Callout 43"/>
          <p:cNvSpPr/>
          <p:nvPr/>
        </p:nvSpPr>
        <p:spPr>
          <a:xfrm>
            <a:off x="4875806" y="5814777"/>
            <a:ext cx="1316990" cy="570163"/>
          </a:xfrm>
          <a:prstGeom prst="wedgeRectCallout">
            <a:avLst>
              <a:gd name="adj1" fmla="val -113406"/>
              <a:gd name="adj2" fmla="val -61681"/>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200" b="1" dirty="0">
                <a:solidFill>
                  <a:schemeClr val="tx1"/>
                </a:solidFill>
              </a:rPr>
              <a:t>Voltage terminal</a:t>
            </a:r>
          </a:p>
        </p:txBody>
      </p:sp>
      <p:sp>
        <p:nvSpPr>
          <p:cNvPr id="20" name="Rectangular Callout 49"/>
          <p:cNvSpPr/>
          <p:nvPr/>
        </p:nvSpPr>
        <p:spPr>
          <a:xfrm>
            <a:off x="5435944" y="2940936"/>
            <a:ext cx="1067462" cy="371066"/>
          </a:xfrm>
          <a:prstGeom prst="wedgeRectCallout">
            <a:avLst>
              <a:gd name="adj1" fmla="val -160459"/>
              <a:gd name="adj2" fmla="val 148666"/>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200" b="1" dirty="0">
                <a:solidFill>
                  <a:schemeClr val="tx1"/>
                </a:solidFill>
              </a:rPr>
              <a:t>Current Display</a:t>
            </a:r>
          </a:p>
        </p:txBody>
      </p:sp>
      <p:sp>
        <p:nvSpPr>
          <p:cNvPr id="22" name="Rectangular Callout 49"/>
          <p:cNvSpPr/>
          <p:nvPr/>
        </p:nvSpPr>
        <p:spPr>
          <a:xfrm>
            <a:off x="4765794" y="2526430"/>
            <a:ext cx="1067462" cy="371066"/>
          </a:xfrm>
          <a:prstGeom prst="wedgeRectCallout">
            <a:avLst>
              <a:gd name="adj1" fmla="val -190341"/>
              <a:gd name="adj2" fmla="val 191647"/>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200" b="1" dirty="0">
                <a:solidFill>
                  <a:schemeClr val="tx1"/>
                </a:solidFill>
              </a:rPr>
              <a:t>Voltage Display</a:t>
            </a:r>
          </a:p>
        </p:txBody>
      </p:sp>
      <p:sp>
        <p:nvSpPr>
          <p:cNvPr id="23" name="Rectangular Callout 49"/>
          <p:cNvSpPr/>
          <p:nvPr/>
        </p:nvSpPr>
        <p:spPr>
          <a:xfrm>
            <a:off x="1196084" y="3918507"/>
            <a:ext cx="1067462" cy="371066"/>
          </a:xfrm>
          <a:prstGeom prst="wedgeRectCallout">
            <a:avLst>
              <a:gd name="adj1" fmla="val 154296"/>
              <a:gd name="adj2" fmla="val 56973"/>
            </a:avLst>
          </a:prstGeom>
          <a:solidFill>
            <a:schemeClr val="accent6">
              <a:lumMod val="75000"/>
              <a:alpha val="63000"/>
            </a:schemeClr>
          </a:solidFill>
          <a:ln>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altLang="en-US" sz="1200" b="1" dirty="0">
                <a:solidFill>
                  <a:schemeClr val="tx1"/>
                </a:solidFill>
              </a:rPr>
              <a:t>Channel selection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Voltage validation</a:t>
            </a:r>
            <a:endParaRPr lang="en-IN" dirty="0"/>
          </a:p>
        </p:txBody>
      </p:sp>
      <p:grpSp>
        <p:nvGrpSpPr>
          <p:cNvPr id="4" name="Group 3"/>
          <p:cNvGrpSpPr/>
          <p:nvPr/>
        </p:nvGrpSpPr>
        <p:grpSpPr>
          <a:xfrm>
            <a:off x="1097393" y="1302016"/>
            <a:ext cx="4578350" cy="4504055"/>
            <a:chOff x="1051" y="1816"/>
            <a:chExt cx="7210" cy="7093"/>
          </a:xfrm>
        </p:grpSpPr>
        <p:grpSp>
          <p:nvGrpSpPr>
            <p:cNvPr id="5" name="Group 4"/>
            <p:cNvGrpSpPr/>
            <p:nvPr/>
          </p:nvGrpSpPr>
          <p:grpSpPr>
            <a:xfrm>
              <a:off x="1051" y="1816"/>
              <a:ext cx="7210" cy="6866"/>
              <a:chOff x="1051" y="1816"/>
              <a:chExt cx="7210" cy="6866"/>
            </a:xfrm>
          </p:grpSpPr>
          <p:pic>
            <p:nvPicPr>
              <p:cNvPr id="8" name="Content Placeholder 4"/>
              <p:cNvPicPr>
                <a:picLocks noGrp="1" noChangeAspect="1"/>
              </p:cNvPicPr>
              <p:nvPr/>
            </p:nvPicPr>
            <p:blipFill>
              <a:blip r:embed="rId2">
                <a:extLst>
                  <a:ext uri="{28A0092B-C50C-407E-A947-70E740481C1C}">
                    <a14:useLocalDpi xmlns:a14="http://schemas.microsoft.com/office/drawing/2010/main" val="0"/>
                  </a:ext>
                </a:extLst>
              </a:blip>
              <a:srcRect/>
              <a:stretch>
                <a:fillRect/>
              </a:stretch>
            </p:blipFill>
            <p:spPr>
              <a:xfrm>
                <a:off x="1051" y="1816"/>
                <a:ext cx="7211" cy="6866"/>
              </a:xfrm>
              <a:prstGeom prst="rect">
                <a:avLst/>
              </a:prstGeom>
            </p:spPr>
          </p:pic>
          <p:sp>
            <p:nvSpPr>
              <p:cNvPr id="9" name="Rectangle 5"/>
              <p:cNvSpPr/>
              <p:nvPr/>
            </p:nvSpPr>
            <p:spPr>
              <a:xfrm>
                <a:off x="5696" y="5309"/>
                <a:ext cx="1920" cy="2674"/>
              </a:xfrm>
              <a:prstGeom prst="rect">
                <a:avLst/>
              </a:prstGeom>
              <a:noFill/>
              <a:ln w="38100">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0" name="Rectangle 6"/>
              <p:cNvSpPr/>
              <p:nvPr/>
            </p:nvSpPr>
            <p:spPr>
              <a:xfrm>
                <a:off x="3383" y="5309"/>
                <a:ext cx="1920" cy="2674"/>
              </a:xfrm>
              <a:prstGeom prst="rect">
                <a:avLst/>
              </a:prstGeom>
              <a:noFill/>
              <a:ln w="38100">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sp>
          <p:nvSpPr>
            <p:cNvPr id="6" name="TextBox 5"/>
            <p:cNvSpPr txBox="1"/>
            <p:nvPr/>
          </p:nvSpPr>
          <p:spPr>
            <a:xfrm>
              <a:off x="5696" y="8205"/>
              <a:ext cx="1920" cy="582"/>
            </a:xfrm>
            <a:prstGeom prst="rect">
              <a:avLst/>
            </a:prstGeom>
            <a:noFill/>
          </p:spPr>
          <p:txBody>
            <a:bodyPr wrap="square" rtlCol="0">
              <a:spAutoFit/>
            </a:bodyPr>
            <a:lstStyle/>
            <a:p>
              <a:r>
                <a:rPr lang="en-US" dirty="0"/>
                <a:t>Channel B</a:t>
              </a:r>
              <a:endParaRPr lang="en-IN" dirty="0"/>
            </a:p>
          </p:txBody>
        </p:sp>
        <p:sp>
          <p:nvSpPr>
            <p:cNvPr id="7" name="TextBox 6"/>
            <p:cNvSpPr txBox="1"/>
            <p:nvPr/>
          </p:nvSpPr>
          <p:spPr>
            <a:xfrm>
              <a:off x="3383" y="8327"/>
              <a:ext cx="2023" cy="582"/>
            </a:xfrm>
            <a:prstGeom prst="rect">
              <a:avLst/>
            </a:prstGeom>
            <a:noFill/>
          </p:spPr>
          <p:txBody>
            <a:bodyPr wrap="square" rtlCol="0">
              <a:spAutoFit/>
            </a:bodyPr>
            <a:lstStyle/>
            <a:p>
              <a:r>
                <a:rPr lang="en-US" dirty="0"/>
                <a:t>Channel A</a:t>
              </a:r>
              <a:endParaRPr lang="en-IN" dirty="0"/>
            </a:p>
          </p:txBody>
        </p:sp>
      </p:grpSp>
      <p:grpSp>
        <p:nvGrpSpPr>
          <p:cNvPr id="24" name="Group 23"/>
          <p:cNvGrpSpPr/>
          <p:nvPr/>
        </p:nvGrpSpPr>
        <p:grpSpPr>
          <a:xfrm>
            <a:off x="6920865" y="1196074"/>
            <a:ext cx="2218690" cy="5229860"/>
            <a:chOff x="8194" y="1665"/>
            <a:chExt cx="3494" cy="8236"/>
          </a:xfrm>
        </p:grpSpPr>
        <p:pic>
          <p:nvPicPr>
            <p:cNvPr id="29" name="Content Placeholder 4"/>
            <p:cNvPicPr>
              <a:picLocks noChangeAspect="1"/>
            </p:cNvPicPr>
            <p:nvPr/>
          </p:nvPicPr>
          <p:blipFill>
            <a:blip r:embed="rId3"/>
            <a:stretch>
              <a:fillRect/>
            </a:stretch>
          </p:blipFill>
          <p:spPr>
            <a:xfrm>
              <a:off x="8194" y="1665"/>
              <a:ext cx="3495" cy="6690"/>
            </a:xfrm>
            <a:prstGeom prst="rect">
              <a:avLst/>
            </a:prstGeom>
          </p:spPr>
        </p:pic>
        <p:pic>
          <p:nvPicPr>
            <p:cNvPr id="30" name="Content Placeholder 6"/>
            <p:cNvPicPr>
              <a:picLocks noChangeAspect="1"/>
            </p:cNvPicPr>
            <p:nvPr/>
          </p:nvPicPr>
          <p:blipFill>
            <a:blip r:embed="rId4"/>
            <a:stretch>
              <a:fillRect/>
            </a:stretch>
          </p:blipFill>
          <p:spPr>
            <a:xfrm>
              <a:off x="9890" y="8355"/>
              <a:ext cx="1547" cy="1546"/>
            </a:xfrm>
            <a:prstGeom prst="rect">
              <a:avLst/>
            </a:prstGeom>
          </p:spPr>
        </p:pic>
        <p:pic>
          <p:nvPicPr>
            <p:cNvPr id="31" name="Picture 30"/>
            <p:cNvPicPr>
              <a:picLocks noChangeAspect="1"/>
            </p:cNvPicPr>
            <p:nvPr/>
          </p:nvPicPr>
          <p:blipFill>
            <a:blip r:embed="rId5"/>
            <a:stretch>
              <a:fillRect/>
            </a:stretch>
          </p:blipFill>
          <p:spPr>
            <a:xfrm>
              <a:off x="8599" y="8355"/>
              <a:ext cx="1291" cy="1517"/>
            </a:xfrm>
            <a:prstGeom prst="rect">
              <a:avLst/>
            </a:prstGeom>
          </p:spPr>
        </p:pic>
        <p:cxnSp>
          <p:nvCxnSpPr>
            <p:cNvPr id="32" name="Straight Connector 31"/>
            <p:cNvCxnSpPr/>
            <p:nvPr/>
          </p:nvCxnSpPr>
          <p:spPr>
            <a:xfrm flipH="1">
              <a:off x="9240" y="7324"/>
              <a:ext cx="958" cy="1213"/>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030" y="7339"/>
              <a:ext cx="1692" cy="122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480" y="7309"/>
              <a:ext cx="1227" cy="1243"/>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0692" y="7294"/>
              <a:ext cx="226" cy="128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37" name="Freeform: Shape 36"/>
          <p:cNvSpPr/>
          <p:nvPr/>
        </p:nvSpPr>
        <p:spPr>
          <a:xfrm>
            <a:off x="4976037" y="5039833"/>
            <a:ext cx="2468122" cy="1402539"/>
          </a:xfrm>
          <a:custGeom>
            <a:avLst/>
            <a:gdLst>
              <a:gd name="connsiteX0" fmla="*/ 0 w 2468122"/>
              <a:gd name="connsiteY0" fmla="*/ 0 h 1402539"/>
              <a:gd name="connsiteX1" fmla="*/ 914400 w 2468122"/>
              <a:gd name="connsiteY1" fmla="*/ 372139 h 1402539"/>
              <a:gd name="connsiteX2" fmla="*/ 2328530 w 2468122"/>
              <a:gd name="connsiteY2" fmla="*/ 1329069 h 1402539"/>
              <a:gd name="connsiteX3" fmla="*/ 2339163 w 2468122"/>
              <a:gd name="connsiteY3" fmla="*/ 1265274 h 1402539"/>
            </a:gdLst>
            <a:ahLst/>
            <a:cxnLst>
              <a:cxn ang="0">
                <a:pos x="connsiteX0" y="connsiteY0"/>
              </a:cxn>
              <a:cxn ang="0">
                <a:pos x="connsiteX1" y="connsiteY1"/>
              </a:cxn>
              <a:cxn ang="0">
                <a:pos x="connsiteX2" y="connsiteY2"/>
              </a:cxn>
              <a:cxn ang="0">
                <a:pos x="connsiteX3" y="connsiteY3"/>
              </a:cxn>
            </a:cxnLst>
            <a:rect l="l" t="t" r="r" b="b"/>
            <a:pathLst>
              <a:path w="2468122" h="1402539">
                <a:moveTo>
                  <a:pt x="0" y="0"/>
                </a:moveTo>
                <a:cubicBezTo>
                  <a:pt x="263156" y="75314"/>
                  <a:pt x="526312" y="150628"/>
                  <a:pt x="914400" y="372139"/>
                </a:cubicBezTo>
                <a:cubicBezTo>
                  <a:pt x="1302488" y="593650"/>
                  <a:pt x="2091069" y="1180213"/>
                  <a:pt x="2328530" y="1329069"/>
                </a:cubicBezTo>
                <a:cubicBezTo>
                  <a:pt x="2565991" y="1477925"/>
                  <a:pt x="2452577" y="1371599"/>
                  <a:pt x="2339163" y="1265274"/>
                </a:cubicBezTo>
              </a:path>
            </a:pathLst>
          </a:custGeom>
          <a:noFill/>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8" name="Freeform: Shape 37"/>
          <p:cNvSpPr/>
          <p:nvPr/>
        </p:nvSpPr>
        <p:spPr>
          <a:xfrm>
            <a:off x="4412512" y="5082363"/>
            <a:ext cx="4263655" cy="1561589"/>
          </a:xfrm>
          <a:custGeom>
            <a:avLst/>
            <a:gdLst>
              <a:gd name="connsiteX0" fmla="*/ 0 w 4263655"/>
              <a:gd name="connsiteY0" fmla="*/ 0 h 1561589"/>
              <a:gd name="connsiteX1" fmla="*/ 701748 w 4263655"/>
              <a:gd name="connsiteY1" fmla="*/ 712381 h 1561589"/>
              <a:gd name="connsiteX2" fmla="*/ 1052623 w 4263655"/>
              <a:gd name="connsiteY2" fmla="*/ 893135 h 1561589"/>
              <a:gd name="connsiteX3" fmla="*/ 2275367 w 4263655"/>
              <a:gd name="connsiteY3" fmla="*/ 1499190 h 1561589"/>
              <a:gd name="connsiteX4" fmla="*/ 3221665 w 4263655"/>
              <a:gd name="connsiteY4" fmla="*/ 1520456 h 1561589"/>
              <a:gd name="connsiteX5" fmla="*/ 4263655 w 4263655"/>
              <a:gd name="connsiteY5" fmla="*/ 1307804 h 156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3655" h="1561589">
                <a:moveTo>
                  <a:pt x="0" y="0"/>
                </a:moveTo>
                <a:cubicBezTo>
                  <a:pt x="263155" y="281762"/>
                  <a:pt x="526311" y="563525"/>
                  <a:pt x="701748" y="712381"/>
                </a:cubicBezTo>
                <a:cubicBezTo>
                  <a:pt x="877185" y="861237"/>
                  <a:pt x="1052623" y="893135"/>
                  <a:pt x="1052623" y="893135"/>
                </a:cubicBezTo>
                <a:cubicBezTo>
                  <a:pt x="1314893" y="1024270"/>
                  <a:pt x="1913860" y="1394637"/>
                  <a:pt x="2275367" y="1499190"/>
                </a:cubicBezTo>
                <a:cubicBezTo>
                  <a:pt x="2636874" y="1603744"/>
                  <a:pt x="2890284" y="1552354"/>
                  <a:pt x="3221665" y="1520456"/>
                </a:cubicBezTo>
                <a:cubicBezTo>
                  <a:pt x="3553046" y="1488558"/>
                  <a:pt x="3908350" y="1398181"/>
                  <a:pt x="4263655" y="1307804"/>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197"/>
            <a:ext cx="10515600" cy="809625"/>
          </a:xfrm>
        </p:spPr>
        <p:txBody>
          <a:bodyPr>
            <a:normAutofit/>
          </a:bodyPr>
          <a:lstStyle/>
          <a:p>
            <a:pPr marL="0" indent="0">
              <a:buFont typeface="Wingdings" panose="05000000000000000000" pitchFamily="2" charset="2"/>
            </a:pPr>
            <a:r>
              <a:rPr lang="en-US" sz="3600" dirty="0">
                <a:latin typeface="+mj-ea"/>
                <a:cs typeface="+mj-ea"/>
              </a:rPr>
              <a:t>Oscilloscopes</a:t>
            </a:r>
            <a:endParaRPr lang="en-IN" sz="3600" dirty="0">
              <a:latin typeface="+mj-ea"/>
              <a:cs typeface="+mj-ea"/>
            </a:endParaRPr>
          </a:p>
        </p:txBody>
      </p:sp>
      <p:sp>
        <p:nvSpPr>
          <p:cNvPr id="3" name="Content Placeholder 2"/>
          <p:cNvSpPr>
            <a:spLocks noGrp="1"/>
          </p:cNvSpPr>
          <p:nvPr>
            <p:ph idx="1"/>
          </p:nvPr>
        </p:nvSpPr>
        <p:spPr>
          <a:xfrm>
            <a:off x="780415" y="976630"/>
            <a:ext cx="10343515" cy="2909570"/>
          </a:xfrm>
        </p:spPr>
        <p:txBody>
          <a:bodyPr/>
          <a:lstStyle/>
          <a:p>
            <a:pPr algn="just"/>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Oscilloscopes are electronic test instruments used to visualize and </a:t>
            </a:r>
            <a:r>
              <a:rPr lang="en-IN"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analyze</a:t>
            </a:r>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voltage signals. </a:t>
            </a:r>
          </a:p>
          <a:p>
            <a:pPr algn="just"/>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When measuring signals with an oscilloscope, it is crucial to use an appropriate probe to match the characteristics of the signal being measured.</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pPr algn="just">
              <a:buFont typeface="Wingdings" panose="05000000000000000000" pitchFamily="2" charset="2"/>
              <a:buChar char="q"/>
            </a:pPr>
            <a:r>
              <a:rPr lang="en-IN" dirty="0">
                <a:latin typeface="Arial" panose="020B0604020202020204" pitchFamily="34" charset="0"/>
                <a:cs typeface="Arial" panose="020B0604020202020204" pitchFamily="34" charset="0"/>
              </a:rPr>
              <a:t>Attenuation modes in oscilloscope-</a:t>
            </a:r>
          </a:p>
          <a:p>
            <a:pPr algn="just"/>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Attenuation is the process of reducing the amplitude of a signal. </a:t>
            </a:r>
          </a:p>
          <a:p>
            <a:pPr algn="just"/>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Oscilloscope probes typically come with selectable attenuation settings to allow measurements of different voltage levels. </a:t>
            </a:r>
          </a:p>
          <a:p>
            <a:pPr algn="just"/>
            <a:r>
              <a:rPr lang="en-IN"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two most common probe attenuation settings are 1x and 10x.</a:t>
            </a:r>
            <a:endParaRPr lang="en-IN" sz="1800" dirty="0">
              <a:effectLst/>
              <a:latin typeface="Arial" panose="020B0604020202020204" pitchFamily="34" charset="0"/>
              <a:ea typeface="Times New Roman" panose="02020603050405020304" pitchFamily="18" charset="0"/>
              <a:cs typeface="Arial" panose="020B0604020202020204" pitchFamily="34" charset="0"/>
            </a:endParaRPr>
          </a:p>
          <a:p>
            <a:endParaRPr lang="en-IN"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20694" b="43195"/>
          <a:stretch>
            <a:fillRect/>
          </a:stretch>
        </p:blipFill>
        <p:spPr>
          <a:xfrm>
            <a:off x="5420773" y="4738680"/>
            <a:ext cx="6400800" cy="1733550"/>
          </a:xfrm>
          <a:prstGeom prst="rect">
            <a:avLst/>
          </a:prstGeom>
        </p:spPr>
      </p:pic>
      <p:pic>
        <p:nvPicPr>
          <p:cNvPr id="6" name="Picture 5">
            <a:extLst>
              <a:ext uri="{FF2B5EF4-FFF2-40B4-BE49-F238E27FC236}">
                <a16:creationId xmlns:a16="http://schemas.microsoft.com/office/drawing/2014/main" id="{8F0C0D88-7E84-A998-F011-2B0F744AB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15" y="3886200"/>
            <a:ext cx="4229735" cy="30096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1031</Words>
  <Application>Microsoft Office PowerPoint</Application>
  <PresentationFormat>Widescreen</PresentationFormat>
  <Paragraphs>156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Cambria Math</vt:lpstr>
      <vt:lpstr>Times New Roman</vt:lpstr>
      <vt:lpstr>Wingdings</vt:lpstr>
      <vt:lpstr>Office Theme</vt:lpstr>
      <vt:lpstr>Familiarization with DC and AC sources</vt:lpstr>
      <vt:lpstr>Difference between DC and AC</vt:lpstr>
      <vt:lpstr>Parameter of Different Waveform</vt:lpstr>
      <vt:lpstr>Working of Multimeter</vt:lpstr>
      <vt:lpstr>Ohm’s Law</vt:lpstr>
      <vt:lpstr>Voltage Divider Circuit</vt:lpstr>
      <vt:lpstr>Available DC source</vt:lpstr>
      <vt:lpstr>Voltage validation</vt:lpstr>
      <vt:lpstr>Oscilloscopes</vt:lpstr>
      <vt:lpstr>1x attenuation</vt:lpstr>
      <vt:lpstr>Coupling modes in oscilloscope</vt:lpstr>
      <vt:lpstr>Continue</vt:lpstr>
      <vt:lpstr>Continue</vt:lpstr>
      <vt:lpstr>Function Generator</vt:lpstr>
      <vt:lpstr>Continue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Attenuation modes in oscilloscope</dc:title>
  <dc:creator>Ariba Siddiqui</dc:creator>
  <cp:lastModifiedBy>Ariba Siddiqui</cp:lastModifiedBy>
  <cp:revision>56</cp:revision>
  <dcterms:created xsi:type="dcterms:W3CDTF">2023-08-06T08:05:00Z</dcterms:created>
  <dcterms:modified xsi:type="dcterms:W3CDTF">2023-08-08T13:41:02Z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FF751886A8A44A5E8FCE3DEF595A8409</vt:lpwstr>
  </property>
  <property fmtid="{D5CDD505-2E9C-101B-9397-08002B2CF9AE}" pid="3" name="KSOProductBuildVer">
    <vt:lpwstr>1033-11.2.0.11219</vt:lpwstr>
  </property>
</Properties>
</file>